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16" r:id="rId2"/>
    <p:sldId id="503" r:id="rId3"/>
    <p:sldId id="489" r:id="rId4"/>
    <p:sldId id="490" r:id="rId5"/>
    <p:sldId id="560" r:id="rId6"/>
    <p:sldId id="559" r:id="rId7"/>
    <p:sldId id="558" r:id="rId8"/>
    <p:sldId id="497" r:id="rId9"/>
    <p:sldId id="499" r:id="rId10"/>
    <p:sldId id="500" r:id="rId11"/>
    <p:sldId id="496" r:id="rId12"/>
    <p:sldId id="506" r:id="rId13"/>
    <p:sldId id="540" r:id="rId14"/>
    <p:sldId id="541" r:id="rId15"/>
    <p:sldId id="542" r:id="rId1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7"/>
    <p:restoredTop sz="48161"/>
  </p:normalViewPr>
  <p:slideViewPr>
    <p:cSldViewPr snapToGrid="0">
      <p:cViewPr varScale="1">
        <p:scale>
          <a:sx n="53" d="100"/>
          <a:sy n="53" d="100"/>
        </p:scale>
        <p:origin x="2940"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93" d="100"/>
          <a:sy n="93" d="100"/>
        </p:scale>
        <p:origin x="3072" y="216"/>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C14146-CA4C-7B47-942B-DD877F29E04A}"/>
              </a:ext>
            </a:extLst>
          </p:cNvPr>
          <p:cNvSpPr>
            <a:spLocks noGrp="1"/>
          </p:cNvSpPr>
          <p:nvPr>
            <p:ph type="hdr" sz="quarter"/>
          </p:nvPr>
        </p:nvSpPr>
        <p:spPr>
          <a:xfrm>
            <a:off x="0" y="0"/>
            <a:ext cx="3169701" cy="481121"/>
          </a:xfrm>
          <a:prstGeom prst="rect">
            <a:avLst/>
          </a:prstGeom>
        </p:spPr>
        <p:txBody>
          <a:bodyPr vert="horz" lIns="94366" tIns="47183" rIns="94366" bIns="47183" rtlCol="0"/>
          <a:lstStyle>
            <a:lvl1pPr algn="l" eaLnBrk="1" hangingPunct="1">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3C492618-88D5-BA41-B8E6-8C9B82316320}"/>
              </a:ext>
            </a:extLst>
          </p:cNvPr>
          <p:cNvSpPr>
            <a:spLocks noGrp="1"/>
          </p:cNvSpPr>
          <p:nvPr>
            <p:ph type="dt" sz="quarter" idx="1"/>
          </p:nvPr>
        </p:nvSpPr>
        <p:spPr>
          <a:xfrm>
            <a:off x="4143852" y="0"/>
            <a:ext cx="3169701" cy="481121"/>
          </a:xfrm>
          <a:prstGeom prst="rect">
            <a:avLst/>
          </a:prstGeom>
        </p:spPr>
        <p:txBody>
          <a:bodyPr vert="horz" lIns="94366" tIns="47183" rIns="94366" bIns="47183" rtlCol="0"/>
          <a:lstStyle>
            <a:lvl1pPr algn="r" eaLnBrk="1" hangingPunct="1">
              <a:defRPr sz="1200">
                <a:latin typeface="Arial" charset="0"/>
                <a:ea typeface="ＭＳ Ｐゴシック" charset="-128"/>
              </a:defRPr>
            </a:lvl1pPr>
          </a:lstStyle>
          <a:p>
            <a:pPr>
              <a:defRPr/>
            </a:pPr>
            <a:fld id="{0276BC5A-259C-4E5C-A1F4-711435775FB1}" type="datetimeFigureOut">
              <a:rPr lang="en-US"/>
              <a:pPr>
                <a:defRPr/>
              </a:pPr>
              <a:t>10/18/2019</a:t>
            </a:fld>
            <a:endParaRPr lang="en-US"/>
          </a:p>
        </p:txBody>
      </p:sp>
      <p:sp>
        <p:nvSpPr>
          <p:cNvPr id="4" name="Footer Placeholder 3">
            <a:extLst>
              <a:ext uri="{FF2B5EF4-FFF2-40B4-BE49-F238E27FC236}">
                <a16:creationId xmlns:a16="http://schemas.microsoft.com/office/drawing/2014/main" id="{311AE364-C22A-F84D-B19B-FBDCCB14E637}"/>
              </a:ext>
            </a:extLst>
          </p:cNvPr>
          <p:cNvSpPr>
            <a:spLocks noGrp="1"/>
          </p:cNvSpPr>
          <p:nvPr>
            <p:ph type="ftr" sz="quarter" idx="2"/>
          </p:nvPr>
        </p:nvSpPr>
        <p:spPr>
          <a:xfrm>
            <a:off x="0" y="9120080"/>
            <a:ext cx="3169701" cy="481121"/>
          </a:xfrm>
          <a:prstGeom prst="rect">
            <a:avLst/>
          </a:prstGeom>
        </p:spPr>
        <p:txBody>
          <a:bodyPr vert="horz" lIns="94366" tIns="47183" rIns="94366" bIns="47183" rtlCol="0" anchor="b"/>
          <a:lstStyle>
            <a:lvl1pPr algn="l" eaLnBrk="1" hangingPunct="1">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ED42F098-96BD-B94A-853C-028769083409}"/>
              </a:ext>
            </a:extLst>
          </p:cNvPr>
          <p:cNvSpPr>
            <a:spLocks noGrp="1"/>
          </p:cNvSpPr>
          <p:nvPr>
            <p:ph type="sldNum" sz="quarter" idx="3"/>
          </p:nvPr>
        </p:nvSpPr>
        <p:spPr>
          <a:xfrm>
            <a:off x="4143852" y="9120080"/>
            <a:ext cx="3169701" cy="481121"/>
          </a:xfrm>
          <a:prstGeom prst="rect">
            <a:avLst/>
          </a:prstGeom>
        </p:spPr>
        <p:txBody>
          <a:bodyPr vert="horz" lIns="94366" tIns="47183" rIns="94366" bIns="47183" rtlCol="0" anchor="b"/>
          <a:lstStyle>
            <a:lvl1pPr algn="r" eaLnBrk="1" hangingPunct="1">
              <a:defRPr sz="1200">
                <a:latin typeface="Arial" charset="0"/>
                <a:ea typeface="ＭＳ Ｐゴシック" charset="-128"/>
              </a:defRPr>
            </a:lvl1pPr>
          </a:lstStyle>
          <a:p>
            <a:pPr>
              <a:defRPr/>
            </a:pPr>
            <a:fld id="{14BC3A17-83CE-4FDC-A027-15CC08868B9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52A14D-222D-D643-AF24-116B7351ADC7}"/>
              </a:ext>
            </a:extLst>
          </p:cNvPr>
          <p:cNvSpPr>
            <a:spLocks noGrp="1"/>
          </p:cNvSpPr>
          <p:nvPr>
            <p:ph type="hdr" sz="quarter"/>
          </p:nvPr>
        </p:nvSpPr>
        <p:spPr>
          <a:xfrm>
            <a:off x="0" y="0"/>
            <a:ext cx="3169701" cy="481121"/>
          </a:xfrm>
          <a:prstGeom prst="rect">
            <a:avLst/>
          </a:prstGeom>
        </p:spPr>
        <p:txBody>
          <a:bodyPr vert="horz" lIns="96649" tIns="48325" rIns="96649" bIns="48325"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36F853C-E009-7A42-B504-7664867FA532}"/>
              </a:ext>
            </a:extLst>
          </p:cNvPr>
          <p:cNvSpPr>
            <a:spLocks noGrp="1"/>
          </p:cNvSpPr>
          <p:nvPr>
            <p:ph type="dt" idx="1"/>
          </p:nvPr>
        </p:nvSpPr>
        <p:spPr>
          <a:xfrm>
            <a:off x="4143852" y="0"/>
            <a:ext cx="3169701" cy="481121"/>
          </a:xfrm>
          <a:prstGeom prst="rect">
            <a:avLst/>
          </a:prstGeom>
        </p:spPr>
        <p:txBody>
          <a:bodyPr vert="horz" wrap="square" lIns="96649" tIns="48325" rIns="96649" bIns="48325"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7841C145-25CE-4105-BCFD-4E3F1C4505F5}" type="datetimeFigureOut">
              <a:rPr lang="en-US" altLang="en-US"/>
              <a:pPr>
                <a:defRPr/>
              </a:pPr>
              <a:t>10/18/2019</a:t>
            </a:fld>
            <a:endParaRPr lang="en-US" altLang="en-US"/>
          </a:p>
        </p:txBody>
      </p:sp>
      <p:sp>
        <p:nvSpPr>
          <p:cNvPr id="4" name="Slide Image Placeholder 3">
            <a:extLst>
              <a:ext uri="{FF2B5EF4-FFF2-40B4-BE49-F238E27FC236}">
                <a16:creationId xmlns:a16="http://schemas.microsoft.com/office/drawing/2014/main" id="{75485149-A4E6-CF46-AE70-AB05AF518D48}"/>
              </a:ext>
            </a:extLst>
          </p:cNvPr>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9" tIns="48325" rIns="96649" bIns="48325" rtlCol="0" anchor="ctr"/>
          <a:lstStyle/>
          <a:p>
            <a:pPr lvl="0"/>
            <a:endParaRPr lang="en-US" noProof="0"/>
          </a:p>
        </p:txBody>
      </p:sp>
      <p:sp>
        <p:nvSpPr>
          <p:cNvPr id="5" name="Notes Placeholder 4">
            <a:extLst>
              <a:ext uri="{FF2B5EF4-FFF2-40B4-BE49-F238E27FC236}">
                <a16:creationId xmlns:a16="http://schemas.microsoft.com/office/drawing/2014/main" id="{17032F59-BE92-2347-9D39-5FD3D850D97B}"/>
              </a:ext>
            </a:extLst>
          </p:cNvPr>
          <p:cNvSpPr>
            <a:spLocks noGrp="1"/>
          </p:cNvSpPr>
          <p:nvPr>
            <p:ph type="body" sz="quarter" idx="3"/>
          </p:nvPr>
        </p:nvSpPr>
        <p:spPr>
          <a:xfrm>
            <a:off x="731850" y="4560040"/>
            <a:ext cx="5851501" cy="4321926"/>
          </a:xfrm>
          <a:prstGeom prst="rect">
            <a:avLst/>
          </a:prstGeom>
        </p:spPr>
        <p:txBody>
          <a:bodyPr vert="horz" lIns="96649" tIns="48325" rIns="96649" bIns="4832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B26B210-5114-BC41-9AA3-1CDBB05C0D5E}"/>
              </a:ext>
            </a:extLst>
          </p:cNvPr>
          <p:cNvSpPr>
            <a:spLocks noGrp="1"/>
          </p:cNvSpPr>
          <p:nvPr>
            <p:ph type="ftr" sz="quarter" idx="4"/>
          </p:nvPr>
        </p:nvSpPr>
        <p:spPr>
          <a:xfrm>
            <a:off x="0" y="9118449"/>
            <a:ext cx="3169701" cy="481120"/>
          </a:xfrm>
          <a:prstGeom prst="rect">
            <a:avLst/>
          </a:prstGeom>
        </p:spPr>
        <p:txBody>
          <a:bodyPr vert="horz" lIns="96649" tIns="48325" rIns="96649" bIns="48325"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DDDEBA3-1D2C-EF4F-ABAF-2CEEBB708500}"/>
              </a:ext>
            </a:extLst>
          </p:cNvPr>
          <p:cNvSpPr>
            <a:spLocks noGrp="1"/>
          </p:cNvSpPr>
          <p:nvPr>
            <p:ph type="sldNum" sz="quarter" idx="5"/>
          </p:nvPr>
        </p:nvSpPr>
        <p:spPr>
          <a:xfrm>
            <a:off x="4143852" y="9118449"/>
            <a:ext cx="3169701" cy="481120"/>
          </a:xfrm>
          <a:prstGeom prst="rect">
            <a:avLst/>
          </a:prstGeom>
        </p:spPr>
        <p:txBody>
          <a:bodyPr vert="horz" wrap="square" lIns="96649" tIns="48325" rIns="96649" bIns="48325"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460334CB-DE46-4254-8A4D-F2DD590BEF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1371600" y="37306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xfrm>
            <a:off x="532404" y="4124586"/>
            <a:ext cx="6156438" cy="45959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700">
              <a:ea typeface="ＭＳ Ｐゴシック" panose="020B0600070205080204" pitchFamily="34" charset="-128"/>
              <a:sym typeface="Wingdings" panose="05000000000000000000" pitchFamily="2" charset="2"/>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6724" indent="-2948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9576" indent="-23591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1406" indent="-23591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23237" indent="-23591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95067"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6689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3872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401055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2262553-2270-4012-8A88-62C8EC0E3BFD}"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2009775" y="117475"/>
            <a:ext cx="3697288" cy="2773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A3037B23-17EB-9A47-AE4A-5D214E116689}"/>
              </a:ext>
            </a:extLst>
          </p:cNvPr>
          <p:cNvSpPr>
            <a:spLocks noGrp="1"/>
          </p:cNvSpPr>
          <p:nvPr>
            <p:ph type="body" idx="1"/>
          </p:nvPr>
        </p:nvSpPr>
        <p:spPr bwMode="auto">
          <a:xfrm>
            <a:off x="519219" y="3287926"/>
            <a:ext cx="5963586" cy="6311643"/>
          </a:xfrm>
          <a:extLst>
            <a:ext uri="{FAA26D3D-D897-4be2-8F04-BA451C77F1D7}"/>
            <a:ext uri="{909E8E84-426E-40dd-AFC4-6F175D3DCCD1}"/>
            <a:ext uri="{91240B29-F687-4f45-9708-019B960494DF}"/>
          </a:extLst>
        </p:spPr>
        <p:txBody>
          <a:bodyPr wrap="square" numCol="1" anchor="t" anchorCtr="0" compatLnSpc="1">
            <a:prstTxWarp prst="textNoShape">
              <a:avLst/>
            </a:prstTxWarp>
            <a:noAutofit/>
          </a:bodyPr>
          <a:lstStyle/>
          <a:p>
            <a:pPr>
              <a:defRPr/>
            </a:pPr>
            <a:r>
              <a:rPr lang="en-US" sz="1700" dirty="0">
                <a:cs typeface="+mn-cs"/>
              </a:rPr>
              <a:t>I don’t think American historians have taken Blackstone seriously enough AS A LAWYER</a:t>
            </a:r>
          </a:p>
          <a:p>
            <a:pPr>
              <a:defRPr/>
            </a:pPr>
            <a:r>
              <a:rPr lang="en-US" sz="1700" dirty="0">
                <a:cs typeface="+mn-cs"/>
              </a:rPr>
              <a:t>This first sentence is a giant clue in how they thought about it</a:t>
            </a:r>
          </a:p>
          <a:p>
            <a:pPr>
              <a:defRPr/>
            </a:pPr>
            <a:endParaRPr lang="en-US" sz="1700" dirty="0">
              <a:cs typeface="+mn-cs"/>
            </a:endParaRPr>
          </a:p>
          <a:p>
            <a:pPr>
              <a:defRPr/>
            </a:pPr>
            <a:r>
              <a:rPr lang="en-US" altLang="x-none" sz="1700" dirty="0">
                <a:ea typeface="ＭＳ Ｐゴシック" charset="-128"/>
              </a:rPr>
              <a:t>It’s like they copied Blackstone . . .</a:t>
            </a:r>
          </a:p>
          <a:p>
            <a:pPr>
              <a:defRPr/>
            </a:pPr>
            <a:r>
              <a:rPr lang="en-US" altLang="x-none" sz="1700" dirty="0">
                <a:ea typeface="ＭＳ Ｐゴシック" charset="-128"/>
              </a:rPr>
              <a:t>. . . But added in only SOME of the stuff</a:t>
            </a:r>
          </a:p>
          <a:p>
            <a:pPr>
              <a:defRPr/>
            </a:pPr>
            <a:endParaRPr lang="en-US" altLang="x-none" sz="1700" dirty="0">
              <a:ea typeface="ＭＳ Ｐゴシック" charset="-128"/>
            </a:endParaRPr>
          </a:p>
          <a:p>
            <a:pPr>
              <a:defRPr/>
            </a:pPr>
            <a:r>
              <a:rPr lang="en-US" altLang="x-none" sz="1700" dirty="0">
                <a:ea typeface="ＭＳ Ｐゴシック" charset="-128"/>
              </a:rPr>
              <a:t>Look at the rest of the </a:t>
            </a:r>
            <a:r>
              <a:rPr lang="en-US" altLang="x-none" sz="1700" dirty="0" err="1">
                <a:ea typeface="ＭＳ Ｐゴシック" charset="-128"/>
              </a:rPr>
              <a:t>mateirals</a:t>
            </a:r>
            <a:r>
              <a:rPr lang="en-US" altLang="x-none" sz="1700" dirty="0">
                <a:ea typeface="ＭＳ Ｐゴシック" charset="-128"/>
              </a:rPr>
              <a:t> [ CLICK TO NEXT PAGE}</a:t>
            </a:r>
          </a:p>
          <a:p>
            <a:pPr>
              <a:defRPr/>
            </a:pPr>
            <a:r>
              <a:rPr lang="en-US" altLang="x-none" sz="1700" dirty="0">
                <a:ea typeface="ＭＳ Ｐゴシック" charset="-128"/>
              </a:rPr>
              <a:t>A compromise through and through</a:t>
            </a:r>
          </a:p>
          <a:p>
            <a:pPr lvl="1">
              <a:defRPr/>
            </a:pPr>
            <a:r>
              <a:rPr lang="en-US" altLang="x-none" sz="1700" dirty="0">
                <a:ea typeface="ＭＳ Ｐゴシック" charset="-128"/>
              </a:rPr>
              <a:t>Some important powers</a:t>
            </a:r>
          </a:p>
          <a:p>
            <a:pPr lvl="2">
              <a:defRPr/>
            </a:pPr>
            <a:r>
              <a:rPr lang="en-US" altLang="x-none" sz="1700" dirty="0">
                <a:ea typeface="ＭＳ Ｐゴシック" charset="-128"/>
              </a:rPr>
              <a:t>Power (“executive”) </a:t>
            </a:r>
            <a:r>
              <a:rPr lang="en-US" altLang="x-none" sz="1700" u="sng" dirty="0">
                <a:ea typeface="ＭＳ Ｐゴシック" charset="-128"/>
              </a:rPr>
              <a:t>and</a:t>
            </a:r>
            <a:r>
              <a:rPr lang="en-US" altLang="x-none" sz="1700" dirty="0">
                <a:ea typeface="ＭＳ Ｐゴシック" charset="-128"/>
              </a:rPr>
              <a:t> obligation (“take care”) to execute directly on individuals</a:t>
            </a:r>
          </a:p>
          <a:p>
            <a:pPr lvl="2">
              <a:defRPr/>
            </a:pPr>
            <a:r>
              <a:rPr lang="en-US" altLang="x-none" sz="1700" dirty="0">
                <a:ea typeface="ＭＳ Ｐゴシック" charset="-128"/>
              </a:rPr>
              <a:t>Single commander in chief, not a committee</a:t>
            </a:r>
          </a:p>
          <a:p>
            <a:pPr lvl="1">
              <a:defRPr/>
            </a:pPr>
            <a:r>
              <a:rPr lang="en-US" altLang="x-none" sz="1700" dirty="0">
                <a:ea typeface="ＭＳ Ｐゴシック" charset="-128"/>
              </a:rPr>
              <a:t>But many major Blackstone powers are qualified</a:t>
            </a:r>
          </a:p>
          <a:p>
            <a:pPr lvl="2">
              <a:defRPr/>
            </a:pPr>
            <a:r>
              <a:rPr lang="en-US" altLang="x-none" sz="1700" dirty="0">
                <a:ea typeface="ＭＳ Ｐゴシック" charset="-128"/>
              </a:rPr>
              <a:t>Treaties (with senate)</a:t>
            </a:r>
          </a:p>
          <a:p>
            <a:pPr lvl="2">
              <a:defRPr/>
            </a:pPr>
            <a:r>
              <a:rPr lang="en-US" altLang="x-none" sz="1700" dirty="0">
                <a:ea typeface="ＭＳ Ｐゴシック" charset="-128"/>
              </a:rPr>
              <a:t>Appointments (with senate)</a:t>
            </a:r>
          </a:p>
          <a:p>
            <a:pPr lvl="2">
              <a:defRPr/>
            </a:pPr>
            <a:endParaRPr lang="en-US" altLang="x-none" sz="1700" dirty="0">
              <a:ea typeface="ＭＳ Ｐゴシック" charset="-128"/>
            </a:endParaRPr>
          </a:p>
          <a:p>
            <a:pPr>
              <a:defRPr/>
            </a:pPr>
            <a:endParaRPr lang="en-US" altLang="x-none" sz="1700" dirty="0">
              <a:ea typeface="ＭＳ Ｐゴシック" charset="-128"/>
            </a:endParaRPr>
          </a:p>
          <a:p>
            <a:pPr>
              <a:defRPr/>
            </a:pPr>
            <a:r>
              <a:rPr lang="en-US" altLang="x-none" sz="1700" dirty="0">
                <a:ea typeface="ＭＳ Ｐゴシック" charset="-128"/>
              </a:rPr>
              <a:t>Run through:  each one of these is a Blackstone power</a:t>
            </a:r>
            <a:endParaRPr lang="x-none" altLang="x-none" sz="1700" dirty="0">
              <a:ea typeface="ＭＳ Ｐゴシック" charset="-128"/>
            </a:endParaRPr>
          </a:p>
          <a:p>
            <a:pPr>
              <a:defRPr/>
            </a:pPr>
            <a:endParaRPr lang="en-US" sz="1700" dirty="0">
              <a:cs typeface="+mn-cs"/>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6724" indent="-2948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9576" indent="-23591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1406" indent="-23591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23237" indent="-23591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95067"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6689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3872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401055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23F909-FB17-44DF-98F5-B4009E3C71D3}"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514350" y="0"/>
            <a:ext cx="6513513" cy="4884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8A516C8-89FF-A740-9752-D3969985D29A}"/>
              </a:ext>
            </a:extLst>
          </p:cNvPr>
          <p:cNvSpPr>
            <a:spLocks noGrp="1"/>
          </p:cNvSpPr>
          <p:nvPr>
            <p:ph type="body" idx="1"/>
          </p:nvPr>
        </p:nvSpPr>
        <p:spPr>
          <a:xfrm>
            <a:off x="479659" y="5122706"/>
            <a:ext cx="6103692" cy="4242011"/>
          </a:xfrm>
        </p:spPr>
        <p:txBody>
          <a:bodyPr>
            <a:normAutofit fontScale="92500"/>
          </a:bodyPr>
          <a:lstStyle/>
          <a:p>
            <a:pPr>
              <a:defRPr/>
            </a:pPr>
            <a:r>
              <a:rPr lang="en-US" sz="1700" dirty="0"/>
              <a:t>Trans-Atlantic lawyerly usage, there was indeed a term of art for the basket of non-statutory powers that were held by the British King. </a:t>
            </a:r>
          </a:p>
          <a:p>
            <a:pPr lvl="1">
              <a:defRPr/>
            </a:pPr>
            <a:r>
              <a:rPr lang="en-US" sz="1700" dirty="0"/>
              <a:t>But that term was “</a:t>
            </a:r>
            <a:r>
              <a:rPr lang="en-US" sz="1700" b="1" dirty="0"/>
              <a:t>royal prerogative</a:t>
            </a:r>
            <a:r>
              <a:rPr lang="en-US" sz="1700" dirty="0"/>
              <a:t>.” </a:t>
            </a:r>
          </a:p>
          <a:p>
            <a:pPr lvl="1">
              <a:defRPr/>
            </a:pPr>
            <a:r>
              <a:rPr lang="en-US" sz="1700" dirty="0"/>
              <a:t>The Article II phrase </a:t>
            </a:r>
            <a:r>
              <a:rPr lang="en-US" sz="1700" b="1" dirty="0"/>
              <a:t>“executive power” </a:t>
            </a:r>
            <a:r>
              <a:rPr lang="en-US" sz="1700" dirty="0"/>
              <a:t>held </a:t>
            </a:r>
            <a:r>
              <a:rPr lang="en-US" sz="1700" i="1" dirty="0"/>
              <a:t>alongside</a:t>
            </a:r>
            <a:r>
              <a:rPr lang="en-US" sz="1700" dirty="0"/>
              <a:t> the “royal prerogative”—</a:t>
            </a:r>
            <a:r>
              <a:rPr lang="en-US" sz="1700" b="1" dirty="0"/>
              <a:t>narrow but potent role of “executing” the commands </a:t>
            </a:r>
            <a:r>
              <a:rPr lang="en-US" sz="1700" dirty="0"/>
              <a:t>and authorizations of both common and statutory law. </a:t>
            </a:r>
          </a:p>
          <a:p>
            <a:pPr>
              <a:defRPr/>
            </a:pPr>
            <a:endParaRPr lang="en-US" sz="1700" dirty="0">
              <a:cs typeface="+mn-cs"/>
            </a:endParaRPr>
          </a:p>
          <a:p>
            <a:pPr>
              <a:defRPr/>
            </a:pPr>
            <a:r>
              <a:rPr lang="en-US" sz="1700" dirty="0"/>
              <a:t>If my preliminary research holds up: </a:t>
            </a:r>
          </a:p>
          <a:p>
            <a:pPr lvl="1">
              <a:defRPr/>
            </a:pPr>
            <a:r>
              <a:rPr lang="en-US" sz="1700" dirty="0"/>
              <a:t>1. Article II should actually be understood to have </a:t>
            </a:r>
            <a:r>
              <a:rPr lang="en-US" sz="1700" b="1" dirty="0"/>
              <a:t>granted ONLY those substantive powers that were expressly specified</a:t>
            </a:r>
            <a:r>
              <a:rPr lang="en-US" sz="1700" dirty="0"/>
              <a:t> outside the Vesting Clause. </a:t>
            </a:r>
          </a:p>
          <a:p>
            <a:pPr lvl="1">
              <a:defRPr/>
            </a:pPr>
            <a:r>
              <a:rPr lang="en-US" sz="1700" dirty="0"/>
              <a:t>2. As for the </a:t>
            </a:r>
            <a:r>
              <a:rPr lang="en-US" sz="1700" b="1" dirty="0"/>
              <a:t>Vesting Clause, it granted exactly (and only) what it said:  the President’s power </a:t>
            </a:r>
            <a:r>
              <a:rPr lang="en-US" sz="1700" b="1" i="1" dirty="0"/>
              <a:t>to execute</a:t>
            </a:r>
            <a:r>
              <a:rPr lang="en-US" sz="1700" dirty="0"/>
              <a:t> duly promulgated laws.</a:t>
            </a:r>
          </a:p>
          <a:p>
            <a:pPr>
              <a:defRPr/>
            </a:pPr>
            <a:endParaRPr lang="en-US" sz="1700" dirty="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6724" indent="-294894">
              <a:defRPr>
                <a:solidFill>
                  <a:schemeClr val="tx1"/>
                </a:solidFill>
                <a:latin typeface="Arial" panose="020B0604020202020204" pitchFamily="34" charset="0"/>
                <a:ea typeface="ＭＳ Ｐゴシック" panose="020B0600070205080204" pitchFamily="34" charset="-128"/>
              </a:defRPr>
            </a:lvl2pPr>
            <a:lvl3pPr marL="1179576" indent="-235915">
              <a:defRPr>
                <a:solidFill>
                  <a:schemeClr val="tx1"/>
                </a:solidFill>
                <a:latin typeface="Arial" panose="020B0604020202020204" pitchFamily="34" charset="0"/>
                <a:ea typeface="ＭＳ Ｐゴシック" panose="020B0600070205080204" pitchFamily="34" charset="-128"/>
              </a:defRPr>
            </a:lvl3pPr>
            <a:lvl4pPr marL="1651406" indent="-235915">
              <a:defRPr>
                <a:solidFill>
                  <a:schemeClr val="tx1"/>
                </a:solidFill>
                <a:latin typeface="Arial" panose="020B0604020202020204" pitchFamily="34" charset="0"/>
                <a:ea typeface="ＭＳ Ｐゴシック" panose="020B0600070205080204" pitchFamily="34" charset="-128"/>
              </a:defRPr>
            </a:lvl4pPr>
            <a:lvl5pPr marL="2123237" indent="-235915">
              <a:defRPr>
                <a:solidFill>
                  <a:schemeClr val="tx1"/>
                </a:solidFill>
                <a:latin typeface="Arial" panose="020B0604020202020204" pitchFamily="34" charset="0"/>
                <a:ea typeface="ＭＳ Ｐゴシック" panose="020B0600070205080204" pitchFamily="34" charset="-128"/>
              </a:defRPr>
            </a:lvl5pPr>
            <a:lvl6pPr marL="2595067" indent="-2359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6898" indent="-2359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8728" indent="-2359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10558" indent="-2359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7DD594-C20E-4287-95EA-241E16F30E4F}"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514350" y="0"/>
            <a:ext cx="6513513" cy="4884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xfrm>
            <a:off x="479659" y="5122706"/>
            <a:ext cx="6103692" cy="42420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700">
              <a:ea typeface="ＭＳ Ｐゴシック" panose="020B0600070205080204" pitchFamily="34" charset="-128"/>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6724" indent="-294894">
              <a:defRPr>
                <a:solidFill>
                  <a:schemeClr val="tx1"/>
                </a:solidFill>
                <a:latin typeface="Arial" panose="020B0604020202020204" pitchFamily="34" charset="0"/>
                <a:ea typeface="ＭＳ Ｐゴシック" panose="020B0600070205080204" pitchFamily="34" charset="-128"/>
              </a:defRPr>
            </a:lvl2pPr>
            <a:lvl3pPr marL="1179576" indent="-235915">
              <a:defRPr>
                <a:solidFill>
                  <a:schemeClr val="tx1"/>
                </a:solidFill>
                <a:latin typeface="Arial" panose="020B0604020202020204" pitchFamily="34" charset="0"/>
                <a:ea typeface="ＭＳ Ｐゴシック" panose="020B0600070205080204" pitchFamily="34" charset="-128"/>
              </a:defRPr>
            </a:lvl3pPr>
            <a:lvl4pPr marL="1651406" indent="-235915">
              <a:defRPr>
                <a:solidFill>
                  <a:schemeClr val="tx1"/>
                </a:solidFill>
                <a:latin typeface="Arial" panose="020B0604020202020204" pitchFamily="34" charset="0"/>
                <a:ea typeface="ＭＳ Ｐゴシック" panose="020B0600070205080204" pitchFamily="34" charset="-128"/>
              </a:defRPr>
            </a:lvl4pPr>
            <a:lvl5pPr marL="2123237" indent="-235915">
              <a:defRPr>
                <a:solidFill>
                  <a:schemeClr val="tx1"/>
                </a:solidFill>
                <a:latin typeface="Arial" panose="020B0604020202020204" pitchFamily="34" charset="0"/>
                <a:ea typeface="ＭＳ Ｐゴシック" panose="020B0600070205080204" pitchFamily="34" charset="-128"/>
              </a:defRPr>
            </a:lvl5pPr>
            <a:lvl6pPr marL="2595067" indent="-2359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6898" indent="-2359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8728" indent="-2359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10558" indent="-2359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4D1AE2-E2D9-405E-9067-0860707360C0}"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0334CB-DE46-4254-8A4D-F2DD590BEFD7}" type="slidenum">
              <a:rPr lang="en-US" altLang="en-US" smtClean="0"/>
              <a:pPr>
                <a:defRPr/>
              </a:pPr>
              <a:t>13</a:t>
            </a:fld>
            <a:endParaRPr lang="en-US" altLang="en-US"/>
          </a:p>
        </p:txBody>
      </p:sp>
    </p:spTree>
    <p:extLst>
      <p:ext uri="{BB962C8B-B14F-4D97-AF65-F5344CB8AC3E}">
        <p14:creationId xmlns:p14="http://schemas.microsoft.com/office/powerpoint/2010/main" val="103361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0334CB-DE46-4254-8A4D-F2DD590BEFD7}" type="slidenum">
              <a:rPr lang="en-US" altLang="en-US" smtClean="0"/>
              <a:pPr>
                <a:defRPr/>
              </a:pPr>
              <a:t>14</a:t>
            </a:fld>
            <a:endParaRPr lang="en-US" altLang="en-US"/>
          </a:p>
        </p:txBody>
      </p:sp>
    </p:spTree>
    <p:extLst>
      <p:ext uri="{BB962C8B-B14F-4D97-AF65-F5344CB8AC3E}">
        <p14:creationId xmlns:p14="http://schemas.microsoft.com/office/powerpoint/2010/main" val="255329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0334CB-DE46-4254-8A4D-F2DD590BEFD7}" type="slidenum">
              <a:rPr lang="en-US" altLang="en-US" smtClean="0"/>
              <a:pPr>
                <a:defRPr/>
              </a:pPr>
              <a:t>15</a:t>
            </a:fld>
            <a:endParaRPr lang="en-US" altLang="en-US"/>
          </a:p>
        </p:txBody>
      </p:sp>
    </p:spTree>
    <p:extLst>
      <p:ext uri="{BB962C8B-B14F-4D97-AF65-F5344CB8AC3E}">
        <p14:creationId xmlns:p14="http://schemas.microsoft.com/office/powerpoint/2010/main" val="241578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1108075" y="381000"/>
            <a:ext cx="5165725" cy="3873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xfrm>
            <a:off x="194501" y="4392057"/>
            <a:ext cx="6637745" cy="4589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27787" indent="-127787" eaLnBrk="1" hangingPunct="1"/>
            <a:r>
              <a:rPr lang="en-US" altLang="en-US" sz="1700">
                <a:latin typeface="Berling Antiqua" pitchFamily="1" charset="0"/>
                <a:ea typeface="ＭＳ Ｐゴシック" panose="020B0600070205080204" pitchFamily="34" charset="-128"/>
              </a:rPr>
              <a:t>Torture</a:t>
            </a:r>
          </a:p>
          <a:p>
            <a:pPr marL="127787" indent="-127787" eaLnBrk="1" hangingPunct="1"/>
            <a:r>
              <a:rPr lang="en-US" altLang="en-US" sz="1700">
                <a:latin typeface="Berling Antiqua" pitchFamily="1" charset="0"/>
                <a:ea typeface="ＭＳ Ｐゴシック" panose="020B0600070205080204" pitchFamily="34" charset="-128"/>
              </a:rPr>
              <a:t>Wiretapping</a:t>
            </a:r>
          </a:p>
          <a:p>
            <a:pPr marL="127787" indent="-127787" eaLnBrk="1" hangingPunct="1"/>
            <a:r>
              <a:rPr lang="en-US" altLang="en-US" sz="1700">
                <a:latin typeface="Berling Antiqua" pitchFamily="1" charset="0"/>
                <a:ea typeface="ＭＳ Ｐゴシック" panose="020B0600070205080204" pitchFamily="34" charset="-128"/>
              </a:rPr>
              <a:t>Use of force</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6724" indent="-2948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9576" indent="-23591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1406" indent="-23591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23237" indent="-23591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95067"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6689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3872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401055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C43BB5E-8B12-4115-9650-6F537B173F59}"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2446338" y="215900"/>
            <a:ext cx="3355975" cy="2516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xfrm>
            <a:off x="731850" y="2860626"/>
            <a:ext cx="5851501" cy="6021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sz="1700">
              <a:ea typeface="ＭＳ Ｐゴシック" panose="020B0600070205080204"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6724" indent="-2948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9576" indent="-23591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1406" indent="-23591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23237" indent="-23591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95067"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6689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3872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401055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9021316-B48D-4A5E-BB52-B8B2FE2EF6BE}"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609600" y="117475"/>
            <a:ext cx="6173788" cy="4629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6724" indent="-2948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9576" indent="-23591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1406" indent="-23591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23237" indent="-23591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95067"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6689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3872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401055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A7A1052-3402-4B64-9283-BA05B07B7176}"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
        <p:nvSpPr>
          <p:cNvPr id="22531" name="Notes Placeholder 2"/>
          <p:cNvSpPr>
            <a:spLocks noGrp="1"/>
          </p:cNvSpPr>
          <p:nvPr>
            <p:ph type="body" idx="3"/>
          </p:nvPr>
        </p:nvSpPr>
        <p:spPr bwMode="auto">
          <a:xfrm>
            <a:off x="135162" y="5104765"/>
            <a:ext cx="6965758" cy="4013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700" b="1">
                <a:ea typeface="ＭＳ Ｐゴシック" panose="020B0600070205080204" pitchFamily="34" charset="-128"/>
              </a:rPr>
              <a:t>NOT INCLUDED:  power to VETO (appears in Article I)</a:t>
            </a:r>
          </a:p>
          <a:p>
            <a:r>
              <a:rPr lang="en-US" altLang="en-US" sz="1700" b="1">
                <a:ea typeface="ＭＳ Ｐゴシック" panose="020B0600070205080204" pitchFamily="34" charset="-128"/>
              </a:rPr>
              <a:t>Note that almost all of these are PROCESS rights</a:t>
            </a:r>
            <a:r>
              <a:rPr lang="en-US" altLang="en-US" sz="1700">
                <a:ea typeface="ＭＳ Ｐゴシック" panose="020B0600070205080204" pitchFamily="34" charset="-128"/>
              </a:rPr>
              <a:t> </a:t>
            </a:r>
          </a:p>
          <a:p>
            <a:pPr lvl="1"/>
            <a:r>
              <a:rPr lang="en-US" altLang="en-US" sz="1700" b="1">
                <a:ea typeface="ＭＳ Ｐゴシック" panose="020B0600070205080204" pitchFamily="34" charset="-128"/>
              </a:rPr>
              <a:t>informational rights</a:t>
            </a:r>
            <a:r>
              <a:rPr lang="en-US" altLang="en-US" sz="1700">
                <a:ea typeface="ＭＳ Ｐゴシック" panose="020B0600070205080204" pitchFamily="34" charset="-128"/>
              </a:rPr>
              <a:t>:  “opinion of officers”; “receive ambassadors”</a:t>
            </a:r>
          </a:p>
          <a:p>
            <a:pPr lvl="1"/>
            <a:r>
              <a:rPr lang="en-US" altLang="en-US" sz="1700" b="1">
                <a:ea typeface="ＭＳ Ｐゴシック" panose="020B0600070205080204" pitchFamily="34" charset="-128"/>
              </a:rPr>
              <a:t>COOPERATIVE process rights</a:t>
            </a:r>
            <a:r>
              <a:rPr lang="en-US" altLang="en-US" sz="1700">
                <a:ea typeface="ＭＳ Ｐゴシック" panose="020B0600070205080204" pitchFamily="34" charset="-128"/>
              </a:rPr>
              <a:t>:  </a:t>
            </a:r>
            <a:r>
              <a:rPr lang="en-US" altLang="en-US" sz="1700" i="1">
                <a:ea typeface="ＭＳ Ｐゴシック" panose="020B0600070205080204" pitchFamily="34" charset="-128"/>
              </a:rPr>
              <a:t>participate </a:t>
            </a:r>
            <a:r>
              <a:rPr lang="en-US" altLang="en-US" sz="1700">
                <a:ea typeface="ＭＳ Ｐゴシック" panose="020B0600070205080204" pitchFamily="34" charset="-128"/>
              </a:rPr>
              <a:t>in lawmaking; </a:t>
            </a:r>
            <a:r>
              <a:rPr lang="en-US" altLang="en-US" sz="1700" i="1">
                <a:ea typeface="ＭＳ Ｐゴシック" panose="020B0600070205080204" pitchFamily="34" charset="-128"/>
              </a:rPr>
              <a:t>participate</a:t>
            </a:r>
            <a:r>
              <a:rPr lang="en-US" altLang="en-US" sz="1700">
                <a:ea typeface="ＭＳ Ｐゴシック" panose="020B0600070205080204" pitchFamily="34" charset="-128"/>
              </a:rPr>
              <a:t> in appointments; </a:t>
            </a:r>
            <a:r>
              <a:rPr lang="en-US" altLang="en-US" sz="1700" i="1">
                <a:ea typeface="ＭＳ Ｐゴシック" panose="020B0600070205080204" pitchFamily="34" charset="-128"/>
              </a:rPr>
              <a:t>participate</a:t>
            </a:r>
            <a:r>
              <a:rPr lang="en-US" altLang="en-US" sz="1700">
                <a:ea typeface="ＭＳ Ｐゴシック" panose="020B0600070205080204" pitchFamily="34" charset="-128"/>
              </a:rPr>
              <a:t> in treatymaking --&gt; each with a congressional check</a:t>
            </a:r>
          </a:p>
          <a:p>
            <a:pPr lvl="1"/>
            <a:r>
              <a:rPr lang="en-US" altLang="en-US" sz="1700" b="1">
                <a:ea typeface="ＭＳ Ｐゴシック" panose="020B0600070205080204" pitchFamily="34" charset="-128"/>
              </a:rPr>
              <a:t>only a couple of things seem genuinely independent</a:t>
            </a:r>
            <a:r>
              <a:rPr lang="en-US" altLang="en-US" sz="1700">
                <a:ea typeface="ＭＳ Ｐゴシック" panose="020B0600070205080204" pitchFamily="34" charset="-128"/>
              </a:rPr>
              <a:t> 	[CLICK THROUGH]</a:t>
            </a:r>
          </a:p>
          <a:p>
            <a:pPr lvl="2"/>
            <a:r>
              <a:rPr lang="en-US" altLang="en-US" sz="1700">
                <a:ea typeface="ＭＳ Ｐゴシック" panose="020B0600070205080204" pitchFamily="34" charset="-128"/>
              </a:rPr>
              <a:t>Pardon power</a:t>
            </a:r>
          </a:p>
          <a:p>
            <a:pPr lvl="2"/>
            <a:r>
              <a:rPr lang="en-US" altLang="en-US" sz="1700">
                <a:ea typeface="ＭＳ Ｐゴシック" panose="020B0600070205080204" pitchFamily="34" charset="-128"/>
              </a:rPr>
              <a:t>Commander in chief</a:t>
            </a:r>
          </a:p>
          <a:p>
            <a:pPr lvl="2"/>
            <a:r>
              <a:rPr lang="en-US" altLang="en-US" sz="1700">
                <a:ea typeface="ＭＳ Ｐゴシック" panose="020B0600070205080204" pitchFamily="34" charset="-128"/>
              </a:rPr>
              <a:t>Take Care</a:t>
            </a:r>
          </a:p>
          <a:p>
            <a:pPr lvl="2"/>
            <a:r>
              <a:rPr lang="en-US" altLang="en-US" sz="1700">
                <a:ea typeface="ＭＳ Ｐゴシック" panose="020B0600070205080204" pitchFamily="34" charset="-128"/>
              </a:rPr>
              <a:t>The executive power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609600" y="117475"/>
            <a:ext cx="6173788" cy="4629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6724" indent="-2948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9576" indent="-23591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1406" indent="-23591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23237" indent="-23591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95067"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6689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3872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401055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3A8811-35FF-44EC-BCDA-2D0F83D2D564}"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
        <p:nvSpPr>
          <p:cNvPr id="24579" name="Notes Placeholder 2"/>
          <p:cNvSpPr>
            <a:spLocks noGrp="1"/>
          </p:cNvSpPr>
          <p:nvPr>
            <p:ph type="body" idx="3"/>
          </p:nvPr>
        </p:nvSpPr>
        <p:spPr bwMode="auto">
          <a:xfrm>
            <a:off x="135162" y="5104765"/>
            <a:ext cx="6965758" cy="4013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700" b="1">
                <a:ea typeface="ＭＳ Ｐゴシック" panose="020B0600070205080204" pitchFamily="34" charset="-128"/>
              </a:rPr>
              <a:t>NOT INCLUDED:  power to VETO (appears in Article I)</a:t>
            </a:r>
          </a:p>
          <a:p>
            <a:r>
              <a:rPr lang="en-US" altLang="en-US" sz="1700" b="1">
                <a:ea typeface="ＭＳ Ｐゴシック" panose="020B0600070205080204" pitchFamily="34" charset="-128"/>
              </a:rPr>
              <a:t>Note that almost all of these are PROCESS rights</a:t>
            </a:r>
            <a:r>
              <a:rPr lang="en-US" altLang="en-US" sz="1700">
                <a:ea typeface="ＭＳ Ｐゴシック" panose="020B0600070205080204" pitchFamily="34" charset="-128"/>
              </a:rPr>
              <a:t> </a:t>
            </a:r>
          </a:p>
          <a:p>
            <a:pPr lvl="1"/>
            <a:r>
              <a:rPr lang="en-US" altLang="en-US" sz="1700" b="1">
                <a:ea typeface="ＭＳ Ｐゴシック" panose="020B0600070205080204" pitchFamily="34" charset="-128"/>
              </a:rPr>
              <a:t>informational rights</a:t>
            </a:r>
            <a:r>
              <a:rPr lang="en-US" altLang="en-US" sz="1700">
                <a:ea typeface="ＭＳ Ｐゴシック" panose="020B0600070205080204" pitchFamily="34" charset="-128"/>
              </a:rPr>
              <a:t>:  “opinion of officers”; “receive ambassadors”</a:t>
            </a:r>
          </a:p>
          <a:p>
            <a:pPr lvl="1"/>
            <a:r>
              <a:rPr lang="en-US" altLang="en-US" sz="1700" b="1">
                <a:ea typeface="ＭＳ Ｐゴシック" panose="020B0600070205080204" pitchFamily="34" charset="-128"/>
              </a:rPr>
              <a:t>COOPERATIVE process rights</a:t>
            </a:r>
            <a:r>
              <a:rPr lang="en-US" altLang="en-US" sz="1700">
                <a:ea typeface="ＭＳ Ｐゴシック" panose="020B0600070205080204" pitchFamily="34" charset="-128"/>
              </a:rPr>
              <a:t>:  </a:t>
            </a:r>
            <a:r>
              <a:rPr lang="en-US" altLang="en-US" sz="1700" i="1">
                <a:ea typeface="ＭＳ Ｐゴシック" panose="020B0600070205080204" pitchFamily="34" charset="-128"/>
              </a:rPr>
              <a:t>participate </a:t>
            </a:r>
            <a:r>
              <a:rPr lang="en-US" altLang="en-US" sz="1700">
                <a:ea typeface="ＭＳ Ｐゴシック" panose="020B0600070205080204" pitchFamily="34" charset="-128"/>
              </a:rPr>
              <a:t>in lawmaking; </a:t>
            </a:r>
            <a:r>
              <a:rPr lang="en-US" altLang="en-US" sz="1700" i="1">
                <a:ea typeface="ＭＳ Ｐゴシック" panose="020B0600070205080204" pitchFamily="34" charset="-128"/>
              </a:rPr>
              <a:t>participate</a:t>
            </a:r>
            <a:r>
              <a:rPr lang="en-US" altLang="en-US" sz="1700">
                <a:ea typeface="ＭＳ Ｐゴシック" panose="020B0600070205080204" pitchFamily="34" charset="-128"/>
              </a:rPr>
              <a:t> in appointments; </a:t>
            </a:r>
            <a:r>
              <a:rPr lang="en-US" altLang="en-US" sz="1700" i="1">
                <a:ea typeface="ＭＳ Ｐゴシック" panose="020B0600070205080204" pitchFamily="34" charset="-128"/>
              </a:rPr>
              <a:t>participate</a:t>
            </a:r>
            <a:r>
              <a:rPr lang="en-US" altLang="en-US" sz="1700">
                <a:ea typeface="ＭＳ Ｐゴシック" panose="020B0600070205080204" pitchFamily="34" charset="-128"/>
              </a:rPr>
              <a:t> in treatymaking --&gt; each with a congressional check</a:t>
            </a:r>
          </a:p>
          <a:p>
            <a:pPr lvl="1"/>
            <a:r>
              <a:rPr lang="en-US" altLang="en-US" sz="1700" b="1">
                <a:ea typeface="ＭＳ Ｐゴシック" panose="020B0600070205080204" pitchFamily="34" charset="-128"/>
              </a:rPr>
              <a:t>only a couple of things seem genuinely independent</a:t>
            </a:r>
            <a:r>
              <a:rPr lang="en-US" altLang="en-US" sz="1700">
                <a:ea typeface="ＭＳ Ｐゴシック" panose="020B0600070205080204" pitchFamily="34" charset="-128"/>
              </a:rPr>
              <a:t> 	[CLICK THROUGH]</a:t>
            </a:r>
          </a:p>
          <a:p>
            <a:pPr lvl="2"/>
            <a:r>
              <a:rPr lang="en-US" altLang="en-US" sz="1700">
                <a:ea typeface="ＭＳ Ｐゴシック" panose="020B0600070205080204" pitchFamily="34" charset="-128"/>
              </a:rPr>
              <a:t>Pardon power</a:t>
            </a:r>
          </a:p>
          <a:p>
            <a:pPr lvl="2"/>
            <a:r>
              <a:rPr lang="en-US" altLang="en-US" sz="1700">
                <a:ea typeface="ＭＳ Ｐゴシック" panose="020B0600070205080204" pitchFamily="34" charset="-128"/>
              </a:rPr>
              <a:t>Commander in chief</a:t>
            </a:r>
          </a:p>
          <a:p>
            <a:pPr lvl="2"/>
            <a:r>
              <a:rPr lang="en-US" altLang="en-US" sz="1700">
                <a:ea typeface="ＭＳ Ｐゴシック" panose="020B0600070205080204" pitchFamily="34" charset="-128"/>
              </a:rPr>
              <a:t>Take Care</a:t>
            </a:r>
          </a:p>
          <a:p>
            <a:pPr lvl="2"/>
            <a:r>
              <a:rPr lang="en-US" altLang="en-US" sz="1700">
                <a:ea typeface="ＭＳ Ｐゴシック" panose="020B0600070205080204" pitchFamily="34" charset="-128"/>
              </a:rPr>
              <a:t>The executive power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609600" y="117475"/>
            <a:ext cx="6173788" cy="4629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6724" indent="-2948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9576" indent="-23591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1406" indent="-23591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23237" indent="-23591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95067"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6689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3872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401055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D36E4C-8D8A-48B1-9354-7CE5E8239A26}"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
        <p:nvSpPr>
          <p:cNvPr id="26627" name="Notes Placeholder 2"/>
          <p:cNvSpPr>
            <a:spLocks noGrp="1"/>
          </p:cNvSpPr>
          <p:nvPr>
            <p:ph type="body" idx="3"/>
          </p:nvPr>
        </p:nvSpPr>
        <p:spPr bwMode="auto">
          <a:xfrm>
            <a:off x="135162" y="5104765"/>
            <a:ext cx="6965758" cy="4013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700" b="1">
                <a:ea typeface="ＭＳ Ｐゴシック" panose="020B0600070205080204" pitchFamily="34" charset="-128"/>
              </a:rPr>
              <a:t>NOT INCLUDED:  power to VETO (appears in Article I)</a:t>
            </a:r>
          </a:p>
          <a:p>
            <a:r>
              <a:rPr lang="en-US" altLang="en-US" sz="1700" b="1">
                <a:ea typeface="ＭＳ Ｐゴシック" panose="020B0600070205080204" pitchFamily="34" charset="-128"/>
              </a:rPr>
              <a:t>Note that almost all of these are PROCESS rights</a:t>
            </a:r>
            <a:r>
              <a:rPr lang="en-US" altLang="en-US" sz="1700">
                <a:ea typeface="ＭＳ Ｐゴシック" panose="020B0600070205080204" pitchFamily="34" charset="-128"/>
              </a:rPr>
              <a:t> </a:t>
            </a:r>
          </a:p>
          <a:p>
            <a:pPr lvl="1"/>
            <a:r>
              <a:rPr lang="en-US" altLang="en-US" sz="1700" b="1">
                <a:ea typeface="ＭＳ Ｐゴシック" panose="020B0600070205080204" pitchFamily="34" charset="-128"/>
              </a:rPr>
              <a:t>informational rights</a:t>
            </a:r>
            <a:r>
              <a:rPr lang="en-US" altLang="en-US" sz="1700">
                <a:ea typeface="ＭＳ Ｐゴシック" panose="020B0600070205080204" pitchFamily="34" charset="-128"/>
              </a:rPr>
              <a:t>:  “opinion of officers”; “receive ambassadors”</a:t>
            </a:r>
          </a:p>
          <a:p>
            <a:pPr lvl="1"/>
            <a:r>
              <a:rPr lang="en-US" altLang="en-US" sz="1700" b="1">
                <a:ea typeface="ＭＳ Ｐゴシック" panose="020B0600070205080204" pitchFamily="34" charset="-128"/>
              </a:rPr>
              <a:t>COOPERATIVE process rights</a:t>
            </a:r>
            <a:r>
              <a:rPr lang="en-US" altLang="en-US" sz="1700">
                <a:ea typeface="ＭＳ Ｐゴシック" panose="020B0600070205080204" pitchFamily="34" charset="-128"/>
              </a:rPr>
              <a:t>:  </a:t>
            </a:r>
            <a:r>
              <a:rPr lang="en-US" altLang="en-US" sz="1700" i="1">
                <a:ea typeface="ＭＳ Ｐゴシック" panose="020B0600070205080204" pitchFamily="34" charset="-128"/>
              </a:rPr>
              <a:t>participate </a:t>
            </a:r>
            <a:r>
              <a:rPr lang="en-US" altLang="en-US" sz="1700">
                <a:ea typeface="ＭＳ Ｐゴシック" panose="020B0600070205080204" pitchFamily="34" charset="-128"/>
              </a:rPr>
              <a:t>in lawmaking; </a:t>
            </a:r>
            <a:r>
              <a:rPr lang="en-US" altLang="en-US" sz="1700" i="1">
                <a:ea typeface="ＭＳ Ｐゴシック" panose="020B0600070205080204" pitchFamily="34" charset="-128"/>
              </a:rPr>
              <a:t>participate</a:t>
            </a:r>
            <a:r>
              <a:rPr lang="en-US" altLang="en-US" sz="1700">
                <a:ea typeface="ＭＳ Ｐゴシック" panose="020B0600070205080204" pitchFamily="34" charset="-128"/>
              </a:rPr>
              <a:t> in appointments; </a:t>
            </a:r>
            <a:r>
              <a:rPr lang="en-US" altLang="en-US" sz="1700" i="1">
                <a:ea typeface="ＭＳ Ｐゴシック" panose="020B0600070205080204" pitchFamily="34" charset="-128"/>
              </a:rPr>
              <a:t>participate</a:t>
            </a:r>
            <a:r>
              <a:rPr lang="en-US" altLang="en-US" sz="1700">
                <a:ea typeface="ＭＳ Ｐゴシック" panose="020B0600070205080204" pitchFamily="34" charset="-128"/>
              </a:rPr>
              <a:t> in treatymaking --&gt; each with a congressional check</a:t>
            </a:r>
          </a:p>
          <a:p>
            <a:pPr lvl="1"/>
            <a:r>
              <a:rPr lang="en-US" altLang="en-US" sz="1700" b="1">
                <a:ea typeface="ＭＳ Ｐゴシック" panose="020B0600070205080204" pitchFamily="34" charset="-128"/>
              </a:rPr>
              <a:t>only a couple of things seem genuinely independent</a:t>
            </a:r>
            <a:r>
              <a:rPr lang="en-US" altLang="en-US" sz="1700">
                <a:ea typeface="ＭＳ Ｐゴシック" panose="020B0600070205080204" pitchFamily="34" charset="-128"/>
              </a:rPr>
              <a:t> 	[CLICK THROUGH]</a:t>
            </a:r>
          </a:p>
          <a:p>
            <a:pPr lvl="2"/>
            <a:r>
              <a:rPr lang="en-US" altLang="en-US" sz="1700">
                <a:ea typeface="ＭＳ Ｐゴシック" panose="020B0600070205080204" pitchFamily="34" charset="-128"/>
              </a:rPr>
              <a:t>Pardon power</a:t>
            </a:r>
          </a:p>
          <a:p>
            <a:pPr lvl="2"/>
            <a:r>
              <a:rPr lang="en-US" altLang="en-US" sz="1700">
                <a:ea typeface="ＭＳ Ｐゴシック" panose="020B0600070205080204" pitchFamily="34" charset="-128"/>
              </a:rPr>
              <a:t>Commander in chief</a:t>
            </a:r>
          </a:p>
          <a:p>
            <a:pPr lvl="2"/>
            <a:r>
              <a:rPr lang="en-US" altLang="en-US" sz="1700">
                <a:ea typeface="ＭＳ Ｐゴシック" panose="020B0600070205080204" pitchFamily="34" charset="-128"/>
              </a:rPr>
              <a:t>Take Care</a:t>
            </a:r>
          </a:p>
          <a:p>
            <a:pPr lvl="2"/>
            <a:r>
              <a:rPr lang="en-US" altLang="en-US" sz="1700">
                <a:ea typeface="ＭＳ Ｐゴシック" panose="020B0600070205080204" pitchFamily="34" charset="-128"/>
              </a:rPr>
              <a:t>The executive power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609600" y="117475"/>
            <a:ext cx="6173788" cy="4629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6724" indent="-2948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9576" indent="-23591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1406" indent="-23591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23237" indent="-23591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95067"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6689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3872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401055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81D28E-6445-4086-948F-77C778C2A38C}"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
        <p:nvSpPr>
          <p:cNvPr id="28675" name="Notes Placeholder 2"/>
          <p:cNvSpPr>
            <a:spLocks noGrp="1"/>
          </p:cNvSpPr>
          <p:nvPr>
            <p:ph type="body" idx="3"/>
          </p:nvPr>
        </p:nvSpPr>
        <p:spPr bwMode="auto">
          <a:xfrm>
            <a:off x="135162" y="5104765"/>
            <a:ext cx="6965758" cy="4013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700" b="1">
                <a:ea typeface="ＭＳ Ｐゴシック" panose="020B0600070205080204" pitchFamily="34" charset="-128"/>
              </a:rPr>
              <a:t>NOT INCLUDED:  power to VETO (appears in Article I)</a:t>
            </a:r>
          </a:p>
          <a:p>
            <a:r>
              <a:rPr lang="en-US" altLang="en-US" sz="1700" b="1">
                <a:ea typeface="ＭＳ Ｐゴシック" panose="020B0600070205080204" pitchFamily="34" charset="-128"/>
              </a:rPr>
              <a:t>Note that almost all of these are PROCESS rights</a:t>
            </a:r>
            <a:r>
              <a:rPr lang="en-US" altLang="en-US" sz="1700">
                <a:ea typeface="ＭＳ Ｐゴシック" panose="020B0600070205080204" pitchFamily="34" charset="-128"/>
              </a:rPr>
              <a:t> </a:t>
            </a:r>
          </a:p>
          <a:p>
            <a:pPr lvl="1"/>
            <a:r>
              <a:rPr lang="en-US" altLang="en-US" sz="1700" b="1">
                <a:ea typeface="ＭＳ Ｐゴシック" panose="020B0600070205080204" pitchFamily="34" charset="-128"/>
              </a:rPr>
              <a:t>informational rights</a:t>
            </a:r>
            <a:r>
              <a:rPr lang="en-US" altLang="en-US" sz="1700">
                <a:ea typeface="ＭＳ Ｐゴシック" panose="020B0600070205080204" pitchFamily="34" charset="-128"/>
              </a:rPr>
              <a:t>:  “opinion of officers”; “receive ambassadors”</a:t>
            </a:r>
          </a:p>
          <a:p>
            <a:pPr lvl="1"/>
            <a:r>
              <a:rPr lang="en-US" altLang="en-US" sz="1700" b="1">
                <a:ea typeface="ＭＳ Ｐゴシック" panose="020B0600070205080204" pitchFamily="34" charset="-128"/>
              </a:rPr>
              <a:t>COOPERATIVE process rights</a:t>
            </a:r>
            <a:r>
              <a:rPr lang="en-US" altLang="en-US" sz="1700">
                <a:ea typeface="ＭＳ Ｐゴシック" panose="020B0600070205080204" pitchFamily="34" charset="-128"/>
              </a:rPr>
              <a:t>:  </a:t>
            </a:r>
            <a:r>
              <a:rPr lang="en-US" altLang="en-US" sz="1700" i="1">
                <a:ea typeface="ＭＳ Ｐゴシック" panose="020B0600070205080204" pitchFamily="34" charset="-128"/>
              </a:rPr>
              <a:t>participate </a:t>
            </a:r>
            <a:r>
              <a:rPr lang="en-US" altLang="en-US" sz="1700">
                <a:ea typeface="ＭＳ Ｐゴシック" panose="020B0600070205080204" pitchFamily="34" charset="-128"/>
              </a:rPr>
              <a:t>in lawmaking; </a:t>
            </a:r>
            <a:r>
              <a:rPr lang="en-US" altLang="en-US" sz="1700" i="1">
                <a:ea typeface="ＭＳ Ｐゴシック" panose="020B0600070205080204" pitchFamily="34" charset="-128"/>
              </a:rPr>
              <a:t>participate</a:t>
            </a:r>
            <a:r>
              <a:rPr lang="en-US" altLang="en-US" sz="1700">
                <a:ea typeface="ＭＳ Ｐゴシック" panose="020B0600070205080204" pitchFamily="34" charset="-128"/>
              </a:rPr>
              <a:t> in appointments; </a:t>
            </a:r>
            <a:r>
              <a:rPr lang="en-US" altLang="en-US" sz="1700" i="1">
                <a:ea typeface="ＭＳ Ｐゴシック" panose="020B0600070205080204" pitchFamily="34" charset="-128"/>
              </a:rPr>
              <a:t>participate</a:t>
            </a:r>
            <a:r>
              <a:rPr lang="en-US" altLang="en-US" sz="1700">
                <a:ea typeface="ＭＳ Ｐゴシック" panose="020B0600070205080204" pitchFamily="34" charset="-128"/>
              </a:rPr>
              <a:t> in treatymaking --&gt; each with a congressional check</a:t>
            </a:r>
          </a:p>
          <a:p>
            <a:pPr lvl="1"/>
            <a:r>
              <a:rPr lang="en-US" altLang="en-US" sz="1700" b="1">
                <a:ea typeface="ＭＳ Ｐゴシック" panose="020B0600070205080204" pitchFamily="34" charset="-128"/>
              </a:rPr>
              <a:t>only a couple of things seem genuinely independent</a:t>
            </a:r>
            <a:r>
              <a:rPr lang="en-US" altLang="en-US" sz="1700">
                <a:ea typeface="ＭＳ Ｐゴシック" panose="020B0600070205080204" pitchFamily="34" charset="-128"/>
              </a:rPr>
              <a:t> 	[CLICK THROUGH]</a:t>
            </a:r>
          </a:p>
          <a:p>
            <a:pPr lvl="2"/>
            <a:r>
              <a:rPr lang="en-US" altLang="en-US" sz="1700">
                <a:ea typeface="ＭＳ Ｐゴシック" panose="020B0600070205080204" pitchFamily="34" charset="-128"/>
              </a:rPr>
              <a:t>Pardon power</a:t>
            </a:r>
          </a:p>
          <a:p>
            <a:pPr lvl="2"/>
            <a:r>
              <a:rPr lang="en-US" altLang="en-US" sz="1700">
                <a:ea typeface="ＭＳ Ｐゴシック" panose="020B0600070205080204" pitchFamily="34" charset="-128"/>
              </a:rPr>
              <a:t>Commander in chief</a:t>
            </a:r>
          </a:p>
          <a:p>
            <a:pPr lvl="2"/>
            <a:r>
              <a:rPr lang="en-US" altLang="en-US" sz="1700">
                <a:ea typeface="ＭＳ Ｐゴシック" panose="020B0600070205080204" pitchFamily="34" charset="-128"/>
              </a:rPr>
              <a:t>Take Care</a:t>
            </a:r>
          </a:p>
          <a:p>
            <a:pPr lvl="2"/>
            <a:r>
              <a:rPr lang="en-US" altLang="en-US" sz="1700">
                <a:ea typeface="ＭＳ Ｐゴシック" panose="020B0600070205080204" pitchFamily="34" charset="-128"/>
              </a:rPr>
              <a:t>The executive power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287338" y="0"/>
            <a:ext cx="6777037" cy="5083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6724" indent="-2948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9576" indent="-23591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1406" indent="-23591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23237" indent="-23591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95067"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6689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3872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401055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274E30-7B84-46E4-A783-D0A97F361A89}"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905000" y="176213"/>
            <a:ext cx="3743325" cy="2808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1559B838-5140-C04C-8900-8A08B860A025}"/>
              </a:ext>
            </a:extLst>
          </p:cNvPr>
          <p:cNvSpPr>
            <a:spLocks noGrp="1"/>
          </p:cNvSpPr>
          <p:nvPr>
            <p:ph type="body" idx="1"/>
          </p:nvPr>
        </p:nvSpPr>
        <p:spPr bwMode="auto">
          <a:xfrm>
            <a:off x="598337" y="3175393"/>
            <a:ext cx="5851501" cy="58973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numCol="1" anchor="t" anchorCtr="0" compatLnSpc="1">
            <a:prstTxWarp prst="textNoShape">
              <a:avLst/>
            </a:prstTxWarp>
          </a:bodyPr>
          <a:lstStyle/>
          <a:p>
            <a:pPr>
              <a:defRPr/>
            </a:pPr>
            <a:r>
              <a:rPr lang="en-US" sz="1700" b="1" dirty="0"/>
              <a:t>Oversimplifying slightly, three competing interpretations </a:t>
            </a:r>
            <a:endParaRPr lang="en-US" sz="1700" dirty="0"/>
          </a:p>
          <a:p>
            <a:pPr>
              <a:defRPr/>
            </a:pPr>
            <a:r>
              <a:rPr lang="en-US" sz="1700" dirty="0"/>
              <a:t> </a:t>
            </a:r>
          </a:p>
          <a:p>
            <a:pPr lvl="1">
              <a:defRPr/>
            </a:pPr>
            <a:r>
              <a:rPr lang="en-US" sz="1700" dirty="0"/>
              <a:t>(1) </a:t>
            </a:r>
            <a:r>
              <a:rPr lang="en-US" sz="1700" b="1" dirty="0"/>
              <a:t>content-free shorthand reference to the rest of the powers</a:t>
            </a:r>
            <a:r>
              <a:rPr lang="en-US" sz="1700" dirty="0"/>
              <a:t> granted elsewhere in Article II. </a:t>
            </a:r>
          </a:p>
          <a:p>
            <a:pPr lvl="2">
              <a:defRPr/>
            </a:pPr>
            <a:r>
              <a:rPr lang="en-US" sz="1700" dirty="0"/>
              <a:t>Vesting Clause emphasizes organizational structure</a:t>
            </a:r>
          </a:p>
          <a:p>
            <a:pPr lvl="2">
              <a:defRPr/>
            </a:pPr>
            <a:r>
              <a:rPr lang="en-US" sz="1700" dirty="0"/>
              <a:t>Art II authorities must be </a:t>
            </a:r>
            <a:r>
              <a:rPr lang="en-US" sz="1700" b="1" dirty="0"/>
              <a:t>vested in a single human being</a:t>
            </a:r>
            <a:r>
              <a:rPr lang="en-US" sz="1700" dirty="0"/>
              <a:t> rather than in a corporate entity or a committee of individuals. </a:t>
            </a:r>
          </a:p>
          <a:p>
            <a:pPr>
              <a:defRPr/>
            </a:pPr>
            <a:r>
              <a:rPr lang="en-US" sz="1700" dirty="0"/>
              <a:t> </a:t>
            </a:r>
          </a:p>
          <a:p>
            <a:pPr lvl="1">
              <a:defRPr/>
            </a:pPr>
            <a:r>
              <a:rPr lang="en-US" sz="1700" dirty="0"/>
              <a:t>(2) Vesting Clause </a:t>
            </a:r>
            <a:r>
              <a:rPr lang="en-US" sz="1700" b="1" dirty="0"/>
              <a:t>does exactly what it says</a:t>
            </a:r>
            <a:r>
              <a:rPr lang="en-US" sz="1700" dirty="0"/>
              <a:t>: </a:t>
            </a:r>
          </a:p>
          <a:p>
            <a:pPr lvl="2">
              <a:defRPr/>
            </a:pPr>
            <a:r>
              <a:rPr lang="en-US" sz="1700" dirty="0"/>
              <a:t>gives Presidents the </a:t>
            </a:r>
            <a:r>
              <a:rPr lang="en-US" sz="1700" b="1" dirty="0"/>
              <a:t>power to execute duly enacted laws</a:t>
            </a:r>
            <a:r>
              <a:rPr lang="en-US" sz="1700" dirty="0"/>
              <a:t> and exercise the authority thus delegated them. </a:t>
            </a:r>
          </a:p>
          <a:p>
            <a:pPr lvl="2">
              <a:defRPr/>
            </a:pPr>
            <a:r>
              <a:rPr lang="en-US" sz="1700" dirty="0"/>
              <a:t>Quite significant in a constitutional scheme of enumerated powers. </a:t>
            </a:r>
          </a:p>
          <a:p>
            <a:pPr>
              <a:defRPr/>
            </a:pPr>
            <a:r>
              <a:rPr lang="en-US" sz="1700" dirty="0"/>
              <a:t> </a:t>
            </a:r>
          </a:p>
          <a:p>
            <a:pPr lvl="1">
              <a:defRPr/>
            </a:pPr>
            <a:r>
              <a:rPr lang="en-US" sz="1700" dirty="0"/>
              <a:t>(3) “executive power” is said instead to reference a </a:t>
            </a:r>
            <a:r>
              <a:rPr lang="en-US" sz="1700" b="1" dirty="0"/>
              <a:t>well-understood suite of powers that a Founding-era head of state would typically have possessed</a:t>
            </a:r>
            <a:r>
              <a:rPr lang="en-US" sz="1700" dirty="0"/>
              <a:t>.</a:t>
            </a:r>
          </a:p>
          <a:p>
            <a:pPr marL="13106" lvl="1">
              <a:defRPr/>
            </a:pPr>
            <a:endParaRPr lang="en-US" altLang="en-US" sz="1700" dirty="0">
              <a:ea typeface="ＭＳ Ｐゴシック"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6724" indent="-2948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9576" indent="-23591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51406" indent="-23591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23237" indent="-23591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95067"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6689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3872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4010558" indent="-23591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96883AA-FFC7-4661-B5A1-02D099513C99}"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E303200F-C2E0-45F5-B014-D53A529C2E16}" type="datetimeFigureOut">
              <a:rPr lang="en-US" altLang="en-US"/>
              <a:pPr>
                <a:defRPr/>
              </a:pPr>
              <a:t>10/18/2019</a:t>
            </a:fld>
            <a:endParaRPr lang="en-US" altLang="en-US"/>
          </a:p>
        </p:txBody>
      </p:sp>
      <p:sp>
        <p:nvSpPr>
          <p:cNvPr id="5"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065F7582-B06D-426D-B01F-7650A29F7B4E}" type="slidenum">
              <a:rPr lang="en-US" altLang="en-US"/>
              <a:pPr>
                <a:defRPr/>
              </a:pPr>
              <a:t>‹#›</a:t>
            </a:fld>
            <a:endParaRPr lang="en-US" altLang="en-US"/>
          </a:p>
        </p:txBody>
      </p:sp>
    </p:spTree>
    <p:extLst>
      <p:ext uri="{BB962C8B-B14F-4D97-AF65-F5344CB8AC3E}">
        <p14:creationId xmlns:p14="http://schemas.microsoft.com/office/powerpoint/2010/main" val="231678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91C9C191-C795-4D8D-A5EE-C3E96983B27A}" type="datetimeFigureOut">
              <a:rPr lang="en-US" altLang="en-US"/>
              <a:pPr>
                <a:defRPr/>
              </a:pPr>
              <a:t>10/18/2019</a:t>
            </a:fld>
            <a:endParaRPr lang="en-US" altLang="en-US"/>
          </a:p>
        </p:txBody>
      </p:sp>
      <p:sp>
        <p:nvSpPr>
          <p:cNvPr id="5"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37EB55DC-DBEE-4458-A333-EEB91A05B2CB}" type="slidenum">
              <a:rPr lang="en-US" altLang="en-US"/>
              <a:pPr>
                <a:defRPr/>
              </a:pPr>
              <a:t>‹#›</a:t>
            </a:fld>
            <a:endParaRPr lang="en-US" altLang="en-US"/>
          </a:p>
        </p:txBody>
      </p:sp>
    </p:spTree>
    <p:extLst>
      <p:ext uri="{BB962C8B-B14F-4D97-AF65-F5344CB8AC3E}">
        <p14:creationId xmlns:p14="http://schemas.microsoft.com/office/powerpoint/2010/main" val="365407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03898A9A-2E32-445F-A929-B643E8C65C3C}" type="datetimeFigureOut">
              <a:rPr lang="en-US" altLang="en-US"/>
              <a:pPr>
                <a:defRPr/>
              </a:pPr>
              <a:t>10/18/2019</a:t>
            </a:fld>
            <a:endParaRPr lang="en-US" altLang="en-US"/>
          </a:p>
        </p:txBody>
      </p:sp>
      <p:sp>
        <p:nvSpPr>
          <p:cNvPr id="5"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47FDCC61-A2AA-4D78-B1F2-4109772718C5}" type="slidenum">
              <a:rPr lang="en-US" altLang="en-US"/>
              <a:pPr>
                <a:defRPr/>
              </a:pPr>
              <a:t>‹#›</a:t>
            </a:fld>
            <a:endParaRPr lang="en-US" altLang="en-US"/>
          </a:p>
        </p:txBody>
      </p:sp>
    </p:spTree>
    <p:extLst>
      <p:ext uri="{BB962C8B-B14F-4D97-AF65-F5344CB8AC3E}">
        <p14:creationId xmlns:p14="http://schemas.microsoft.com/office/powerpoint/2010/main" val="32995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64A66BA0-B42D-463E-9BB8-E959AD4D76D9}" type="datetimeFigureOut">
              <a:rPr lang="en-US" altLang="en-US"/>
              <a:pPr>
                <a:defRPr/>
              </a:pPr>
              <a:t>10/18/2019</a:t>
            </a:fld>
            <a:endParaRPr lang="en-US" altLang="en-US"/>
          </a:p>
        </p:txBody>
      </p:sp>
      <p:sp>
        <p:nvSpPr>
          <p:cNvPr id="5"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B3B0E7AB-290E-4E46-9351-9F537C1C2A65}" type="slidenum">
              <a:rPr lang="en-US" altLang="en-US"/>
              <a:pPr>
                <a:defRPr/>
              </a:pPr>
              <a:t>‹#›</a:t>
            </a:fld>
            <a:endParaRPr lang="en-US" altLang="en-US"/>
          </a:p>
        </p:txBody>
      </p:sp>
    </p:spTree>
    <p:extLst>
      <p:ext uri="{BB962C8B-B14F-4D97-AF65-F5344CB8AC3E}">
        <p14:creationId xmlns:p14="http://schemas.microsoft.com/office/powerpoint/2010/main" val="233778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7507DC32-CACC-4C15-BE08-5F875C35F954}" type="datetimeFigureOut">
              <a:rPr lang="en-US" altLang="en-US"/>
              <a:pPr>
                <a:defRPr/>
              </a:pPr>
              <a:t>10/18/2019</a:t>
            </a:fld>
            <a:endParaRPr lang="en-US" altLang="en-US"/>
          </a:p>
        </p:txBody>
      </p:sp>
      <p:sp>
        <p:nvSpPr>
          <p:cNvPr id="5"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3B2C4C16-07FD-4E99-9622-78082C287A3F}" type="slidenum">
              <a:rPr lang="en-US" altLang="en-US"/>
              <a:pPr>
                <a:defRPr/>
              </a:pPr>
              <a:t>‹#›</a:t>
            </a:fld>
            <a:endParaRPr lang="en-US" altLang="en-US"/>
          </a:p>
        </p:txBody>
      </p:sp>
    </p:spTree>
    <p:extLst>
      <p:ext uri="{BB962C8B-B14F-4D97-AF65-F5344CB8AC3E}">
        <p14:creationId xmlns:p14="http://schemas.microsoft.com/office/powerpoint/2010/main" val="86700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B83F4BDA-76B9-494C-9E0A-6E6F7D98B83F}" type="datetimeFigureOut">
              <a:rPr lang="en-US" altLang="en-US"/>
              <a:pPr>
                <a:defRPr/>
              </a:pPr>
              <a:t>10/18/2019</a:t>
            </a:fld>
            <a:endParaRPr lang="en-US" altLang="en-US"/>
          </a:p>
        </p:txBody>
      </p:sp>
      <p:sp>
        <p:nvSpPr>
          <p:cNvPr id="6"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7D9BFC60-2BDD-42B6-B6F3-DF62026DAEF1}" type="slidenum">
              <a:rPr lang="en-US" altLang="en-US"/>
              <a:pPr>
                <a:defRPr/>
              </a:pPr>
              <a:t>‹#›</a:t>
            </a:fld>
            <a:endParaRPr lang="en-US" altLang="en-US"/>
          </a:p>
        </p:txBody>
      </p:sp>
    </p:spTree>
    <p:extLst>
      <p:ext uri="{BB962C8B-B14F-4D97-AF65-F5344CB8AC3E}">
        <p14:creationId xmlns:p14="http://schemas.microsoft.com/office/powerpoint/2010/main" val="264690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6D5BD95B-8655-44EF-BC41-F93AEF344407}" type="datetimeFigureOut">
              <a:rPr lang="en-US" altLang="en-US"/>
              <a:pPr>
                <a:defRPr/>
              </a:pPr>
              <a:t>10/18/2019</a:t>
            </a:fld>
            <a:endParaRPr lang="en-US" altLang="en-US"/>
          </a:p>
        </p:txBody>
      </p:sp>
      <p:sp>
        <p:nvSpPr>
          <p:cNvPr id="8"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6D84182E-982A-4B47-BDFC-E83A3805935F}" type="slidenum">
              <a:rPr lang="en-US" altLang="en-US"/>
              <a:pPr>
                <a:defRPr/>
              </a:pPr>
              <a:t>‹#›</a:t>
            </a:fld>
            <a:endParaRPr lang="en-US" altLang="en-US"/>
          </a:p>
        </p:txBody>
      </p:sp>
    </p:spTree>
    <p:extLst>
      <p:ext uri="{BB962C8B-B14F-4D97-AF65-F5344CB8AC3E}">
        <p14:creationId xmlns:p14="http://schemas.microsoft.com/office/powerpoint/2010/main" val="124810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78CE4163-F8E8-452A-A2A2-D2DC7829BBE3}" type="datetimeFigureOut">
              <a:rPr lang="en-US" altLang="en-US"/>
              <a:pPr>
                <a:defRPr/>
              </a:pPr>
              <a:t>10/18/2019</a:t>
            </a:fld>
            <a:endParaRPr lang="en-US" altLang="en-US"/>
          </a:p>
        </p:txBody>
      </p:sp>
      <p:sp>
        <p:nvSpPr>
          <p:cNvPr id="4"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31E14EF7-CBDD-49BE-916A-F8B33BB24FA2}" type="slidenum">
              <a:rPr lang="en-US" altLang="en-US"/>
              <a:pPr>
                <a:defRPr/>
              </a:pPr>
              <a:t>‹#›</a:t>
            </a:fld>
            <a:endParaRPr lang="en-US" altLang="en-US"/>
          </a:p>
        </p:txBody>
      </p:sp>
    </p:spTree>
    <p:extLst>
      <p:ext uri="{BB962C8B-B14F-4D97-AF65-F5344CB8AC3E}">
        <p14:creationId xmlns:p14="http://schemas.microsoft.com/office/powerpoint/2010/main" val="103880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A79679A2-24C0-43C2-A013-13ED64497A7E}" type="datetimeFigureOut">
              <a:rPr lang="en-US" altLang="en-US"/>
              <a:pPr>
                <a:defRPr/>
              </a:pPr>
              <a:t>10/18/2019</a:t>
            </a:fld>
            <a:endParaRPr lang="en-US" altLang="en-US"/>
          </a:p>
        </p:txBody>
      </p:sp>
      <p:sp>
        <p:nvSpPr>
          <p:cNvPr id="3"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E5AE2135-7324-40AA-9643-FEC4E2514415}" type="slidenum">
              <a:rPr lang="en-US" altLang="en-US"/>
              <a:pPr>
                <a:defRPr/>
              </a:pPr>
              <a:t>‹#›</a:t>
            </a:fld>
            <a:endParaRPr lang="en-US" altLang="en-US"/>
          </a:p>
        </p:txBody>
      </p:sp>
    </p:spTree>
    <p:extLst>
      <p:ext uri="{BB962C8B-B14F-4D97-AF65-F5344CB8AC3E}">
        <p14:creationId xmlns:p14="http://schemas.microsoft.com/office/powerpoint/2010/main" val="316552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CFA4D22E-6397-42D2-9101-DE8D81B38A70}" type="datetimeFigureOut">
              <a:rPr lang="en-US" altLang="en-US"/>
              <a:pPr>
                <a:defRPr/>
              </a:pPr>
              <a:t>10/18/2019</a:t>
            </a:fld>
            <a:endParaRPr lang="en-US" altLang="en-US"/>
          </a:p>
        </p:txBody>
      </p:sp>
      <p:sp>
        <p:nvSpPr>
          <p:cNvPr id="6"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9588141C-975C-4EB7-B25B-5417E8F64336}" type="slidenum">
              <a:rPr lang="en-US" altLang="en-US"/>
              <a:pPr>
                <a:defRPr/>
              </a:pPr>
              <a:t>‹#›</a:t>
            </a:fld>
            <a:endParaRPr lang="en-US" altLang="en-US"/>
          </a:p>
        </p:txBody>
      </p:sp>
    </p:spTree>
    <p:extLst>
      <p:ext uri="{BB962C8B-B14F-4D97-AF65-F5344CB8AC3E}">
        <p14:creationId xmlns:p14="http://schemas.microsoft.com/office/powerpoint/2010/main" val="262529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B6571D3-1B1D-0A49-91BB-245864ADAA61}"/>
              </a:ext>
            </a:extLst>
          </p:cNvPr>
          <p:cNvSpPr>
            <a:spLocks noGrp="1"/>
          </p:cNvSpPr>
          <p:nvPr>
            <p:ph type="dt" sz="half" idx="10"/>
          </p:nvPr>
        </p:nvSpPr>
        <p:spPr/>
        <p:txBody>
          <a:bodyPr/>
          <a:lstStyle>
            <a:lvl1pPr>
              <a:defRPr/>
            </a:lvl1pPr>
          </a:lstStyle>
          <a:p>
            <a:pPr>
              <a:defRPr/>
            </a:pPr>
            <a:fld id="{78A46B47-935D-45F0-A4BA-870C0A86DED6}" type="datetimeFigureOut">
              <a:rPr lang="en-US" altLang="en-US"/>
              <a:pPr>
                <a:defRPr/>
              </a:pPr>
              <a:t>10/18/2019</a:t>
            </a:fld>
            <a:endParaRPr lang="en-US" altLang="en-US"/>
          </a:p>
        </p:txBody>
      </p:sp>
      <p:sp>
        <p:nvSpPr>
          <p:cNvPr id="6" name="Footer Placeholder 4">
            <a:extLst>
              <a:ext uri="{FF2B5EF4-FFF2-40B4-BE49-F238E27FC236}">
                <a16:creationId xmlns:a16="http://schemas.microsoft.com/office/drawing/2014/main" id="{FCD29322-A417-614D-BA8A-A001B99D5B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BB519E-BA6F-2F47-AD70-23D90DA2BF5C}"/>
              </a:ext>
            </a:extLst>
          </p:cNvPr>
          <p:cNvSpPr>
            <a:spLocks noGrp="1"/>
          </p:cNvSpPr>
          <p:nvPr>
            <p:ph type="sldNum" sz="quarter" idx="12"/>
          </p:nvPr>
        </p:nvSpPr>
        <p:spPr/>
        <p:txBody>
          <a:bodyPr/>
          <a:lstStyle>
            <a:lvl1pPr>
              <a:defRPr/>
            </a:lvl1pPr>
          </a:lstStyle>
          <a:p>
            <a:pPr>
              <a:defRPr/>
            </a:pPr>
            <a:fld id="{8EEAF356-557E-4A94-80C3-083D5541C6A5}" type="slidenum">
              <a:rPr lang="en-US" altLang="en-US"/>
              <a:pPr>
                <a:defRPr/>
              </a:pPr>
              <a:t>‹#›</a:t>
            </a:fld>
            <a:endParaRPr lang="en-US" altLang="en-US"/>
          </a:p>
        </p:txBody>
      </p:sp>
    </p:spTree>
    <p:extLst>
      <p:ext uri="{BB962C8B-B14F-4D97-AF65-F5344CB8AC3E}">
        <p14:creationId xmlns:p14="http://schemas.microsoft.com/office/powerpoint/2010/main" val="140557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B6571D3-1B1D-0A49-91BB-245864ADAA6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Georgia" panose="02040502050405020303" pitchFamily="18" charset="0"/>
                <a:ea typeface="ＭＳ Ｐゴシック" charset="-128"/>
              </a:defRPr>
            </a:lvl1pPr>
          </a:lstStyle>
          <a:p>
            <a:pPr>
              <a:defRPr/>
            </a:pPr>
            <a:fld id="{58042FC2-54D9-45B4-BC6C-2461725F352C}" type="datetimeFigureOut">
              <a:rPr lang="en-US" altLang="en-US"/>
              <a:pPr>
                <a:defRPr/>
              </a:pPr>
              <a:t>10/18/2019</a:t>
            </a:fld>
            <a:endParaRPr lang="en-US" altLang="en-US"/>
          </a:p>
        </p:txBody>
      </p:sp>
      <p:sp>
        <p:nvSpPr>
          <p:cNvPr id="5" name="Footer Placeholder 4">
            <a:extLst>
              <a:ext uri="{FF2B5EF4-FFF2-40B4-BE49-F238E27FC236}">
                <a16:creationId xmlns:a16="http://schemas.microsoft.com/office/drawing/2014/main" id="{FCD29322-A417-614D-BA8A-A001B99D5B8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Georgia" panose="02040502050405020303"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1BB519E-BA6F-2F47-AD70-23D90DA2BF5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Georgia" panose="02040502050405020303" pitchFamily="18" charset="0"/>
                <a:ea typeface="ＭＳ Ｐゴシック" charset="-128"/>
              </a:defRPr>
            </a:lvl1pPr>
          </a:lstStyle>
          <a:p>
            <a:pPr>
              <a:defRPr/>
            </a:pPr>
            <a:fld id="{7F293BCC-5662-4C7C-BCE3-8A0DCE1D56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3800" kern="1200">
          <a:solidFill>
            <a:schemeClr val="tx1"/>
          </a:solidFill>
          <a:latin typeface="Georgia" panose="02040502050405020303" pitchFamily="18" charset="0"/>
          <a:ea typeface="ＭＳ Ｐゴシック" charset="0"/>
          <a:cs typeface="Georgia" panose="02040502050405020303" pitchFamily="18" charset="0"/>
        </a:defRPr>
      </a:lvl1pPr>
      <a:lvl2pPr algn="ctr" rtl="0" eaLnBrk="0" fontAlgn="base" hangingPunct="0">
        <a:spcBef>
          <a:spcPct val="0"/>
        </a:spcBef>
        <a:spcAft>
          <a:spcPct val="0"/>
        </a:spcAft>
        <a:defRPr sz="3800">
          <a:solidFill>
            <a:schemeClr val="tx1"/>
          </a:solidFill>
          <a:latin typeface="Georgia" panose="02040502050405020303" pitchFamily="18" charset="0"/>
          <a:ea typeface="ＭＳ Ｐゴシック" charset="0"/>
          <a:cs typeface="Georgia" panose="02040502050405020303" pitchFamily="18" charset="0"/>
        </a:defRPr>
      </a:lvl2pPr>
      <a:lvl3pPr algn="ctr" rtl="0" eaLnBrk="0" fontAlgn="base" hangingPunct="0">
        <a:spcBef>
          <a:spcPct val="0"/>
        </a:spcBef>
        <a:spcAft>
          <a:spcPct val="0"/>
        </a:spcAft>
        <a:defRPr sz="3800">
          <a:solidFill>
            <a:schemeClr val="tx1"/>
          </a:solidFill>
          <a:latin typeface="Georgia" panose="02040502050405020303" pitchFamily="18" charset="0"/>
          <a:ea typeface="ＭＳ Ｐゴシック" charset="0"/>
          <a:cs typeface="Georgia" panose="02040502050405020303" pitchFamily="18" charset="0"/>
        </a:defRPr>
      </a:lvl3pPr>
      <a:lvl4pPr algn="ctr" rtl="0" eaLnBrk="0" fontAlgn="base" hangingPunct="0">
        <a:spcBef>
          <a:spcPct val="0"/>
        </a:spcBef>
        <a:spcAft>
          <a:spcPct val="0"/>
        </a:spcAft>
        <a:defRPr sz="3800">
          <a:solidFill>
            <a:schemeClr val="tx1"/>
          </a:solidFill>
          <a:latin typeface="Georgia" panose="02040502050405020303" pitchFamily="18" charset="0"/>
          <a:ea typeface="ＭＳ Ｐゴシック" charset="0"/>
          <a:cs typeface="Georgia" panose="02040502050405020303" pitchFamily="18" charset="0"/>
        </a:defRPr>
      </a:lvl4pPr>
      <a:lvl5pPr algn="ctr" rtl="0" eaLnBrk="0" fontAlgn="base" hangingPunct="0">
        <a:spcBef>
          <a:spcPct val="0"/>
        </a:spcBef>
        <a:spcAft>
          <a:spcPct val="0"/>
        </a:spcAft>
        <a:defRPr sz="3800">
          <a:solidFill>
            <a:schemeClr val="tx1"/>
          </a:solidFill>
          <a:latin typeface="Georgia" panose="02040502050405020303" pitchFamily="18" charset="0"/>
          <a:ea typeface="ＭＳ Ｐゴシック" charset="0"/>
          <a:cs typeface="Georgia" panose="02040502050405020303" pitchFamily="18" charset="0"/>
        </a:defRPr>
      </a:lvl5pPr>
      <a:lvl6pPr marL="457200" algn="ctr" rtl="0" fontAlgn="base">
        <a:spcBef>
          <a:spcPct val="0"/>
        </a:spcBef>
        <a:spcAft>
          <a:spcPct val="0"/>
        </a:spcAft>
        <a:defRPr sz="4400">
          <a:solidFill>
            <a:schemeClr val="tx1"/>
          </a:solidFill>
          <a:latin typeface="Berling Antiqua" pitchFamily="18" charset="0"/>
        </a:defRPr>
      </a:lvl6pPr>
      <a:lvl7pPr marL="914400" algn="ctr" rtl="0" fontAlgn="base">
        <a:spcBef>
          <a:spcPct val="0"/>
        </a:spcBef>
        <a:spcAft>
          <a:spcPct val="0"/>
        </a:spcAft>
        <a:defRPr sz="4400">
          <a:solidFill>
            <a:schemeClr val="tx1"/>
          </a:solidFill>
          <a:latin typeface="Berling Antiqua" pitchFamily="18" charset="0"/>
        </a:defRPr>
      </a:lvl7pPr>
      <a:lvl8pPr marL="1371600" algn="ctr" rtl="0" fontAlgn="base">
        <a:spcBef>
          <a:spcPct val="0"/>
        </a:spcBef>
        <a:spcAft>
          <a:spcPct val="0"/>
        </a:spcAft>
        <a:defRPr sz="4400">
          <a:solidFill>
            <a:schemeClr val="tx1"/>
          </a:solidFill>
          <a:latin typeface="Berling Antiqua" pitchFamily="18" charset="0"/>
        </a:defRPr>
      </a:lvl8pPr>
      <a:lvl9pPr marL="1828800" algn="ctr" rtl="0" fontAlgn="base">
        <a:spcBef>
          <a:spcPct val="0"/>
        </a:spcBef>
        <a:spcAft>
          <a:spcPct val="0"/>
        </a:spcAft>
        <a:defRPr sz="4400">
          <a:solidFill>
            <a:schemeClr val="tx1"/>
          </a:solidFill>
          <a:latin typeface="Berling Antiqu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Georgia" panose="02040502050405020303" pitchFamily="18" charset="0"/>
          <a:ea typeface="ＭＳ Ｐゴシック" charset="0"/>
          <a:cs typeface="Georgia" panose="02040502050405020303" pitchFamily="18" charset="0"/>
        </a:defRPr>
      </a:lvl1pPr>
      <a:lvl2pPr marL="742950" indent="-285750" algn="l" rtl="0" eaLnBrk="0" fontAlgn="base" hangingPunct="0">
        <a:spcBef>
          <a:spcPct val="20000"/>
        </a:spcBef>
        <a:spcAft>
          <a:spcPct val="0"/>
        </a:spcAft>
        <a:buFont typeface="Arial" panose="020B0604020202020204" pitchFamily="34" charset="0"/>
        <a:buChar char="–"/>
        <a:defRPr sz="3200" kern="1200">
          <a:solidFill>
            <a:schemeClr val="tx1"/>
          </a:solidFill>
          <a:latin typeface="Georgia" panose="02040502050405020303" pitchFamily="18" charset="0"/>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Georgia" panose="02040502050405020303" pitchFamily="18" charset="0"/>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1471613"/>
            <a:ext cx="7772400" cy="1470025"/>
          </a:xfrm>
        </p:spPr>
        <p:txBody>
          <a:bodyPr/>
          <a:lstStyle/>
          <a:p>
            <a:r>
              <a:rPr lang="en-US" altLang="en-US" smtClean="0">
                <a:ea typeface="ＭＳ Ｐゴシック" panose="020B0600070205080204" pitchFamily="34" charset="-128"/>
              </a:rPr>
              <a:t>The Executive Power Clause</a:t>
            </a:r>
          </a:p>
        </p:txBody>
      </p:sp>
      <p:sp>
        <p:nvSpPr>
          <p:cNvPr id="3" name="Subtitle 2">
            <a:extLst>
              <a:ext uri="{FF2B5EF4-FFF2-40B4-BE49-F238E27FC236}">
                <a16:creationId xmlns:a16="http://schemas.microsoft.com/office/drawing/2014/main" id="{85F3503C-E39E-CE47-BE69-5AC2074EF490}"/>
              </a:ext>
            </a:extLst>
          </p:cNvPr>
          <p:cNvSpPr>
            <a:spLocks noGrp="1"/>
          </p:cNvSpPr>
          <p:nvPr>
            <p:ph type="subTitle" idx="1"/>
          </p:nvPr>
        </p:nvSpPr>
        <p:spPr>
          <a:xfrm>
            <a:off x="482600" y="2941638"/>
            <a:ext cx="8178800" cy="3630612"/>
          </a:xfrm>
        </p:spPr>
        <p:txBody>
          <a:bodyPr/>
          <a:lstStyle/>
          <a:p>
            <a:pPr>
              <a:buFont typeface="Arial" charset="0"/>
              <a:buNone/>
              <a:defRPr/>
            </a:pPr>
            <a:r>
              <a:rPr lang="en-US" dirty="0">
                <a:ea typeface="+mn-ea"/>
                <a:cs typeface="+mn-cs"/>
              </a:rPr>
              <a:t>The Stakes</a:t>
            </a:r>
          </a:p>
          <a:p>
            <a:pPr>
              <a:buFont typeface="Arial" charset="0"/>
              <a:buNone/>
              <a:defRPr/>
            </a:pPr>
            <a:r>
              <a:rPr lang="en-US" dirty="0">
                <a:ea typeface="+mn-ea"/>
                <a:cs typeface="+mn-cs"/>
              </a:rPr>
              <a:t>and the Challenges of Sifting Through Evidence of the Meaning of a Historical Concept</a:t>
            </a:r>
          </a:p>
          <a:p>
            <a:pPr>
              <a:buFont typeface="Arial" charset="0"/>
              <a:buNone/>
              <a:defRPr/>
            </a:pPr>
            <a:endParaRPr lang="en-US" sz="2000" dirty="0">
              <a:ea typeface="+mn-ea"/>
              <a:cs typeface="+mn-cs"/>
            </a:endParaRPr>
          </a:p>
          <a:p>
            <a:pPr>
              <a:buFont typeface="Arial" charset="0"/>
              <a:buNone/>
              <a:defRPr/>
            </a:pPr>
            <a:r>
              <a:rPr lang="en-US" sz="2400" dirty="0">
                <a:ea typeface="+mn-ea"/>
                <a:cs typeface="+mn-cs"/>
              </a:rPr>
              <a:t>Julian Davis Mortenson</a:t>
            </a:r>
          </a:p>
          <a:p>
            <a:pPr>
              <a:buFont typeface="Arial" charset="0"/>
              <a:buNone/>
              <a:defRPr/>
            </a:pPr>
            <a:r>
              <a:rPr lang="en-US" sz="2400" dirty="0">
                <a:ea typeface="+mn-ea"/>
                <a:cs typeface="+mn-cs"/>
              </a:rPr>
              <a:t>University of Michigan</a:t>
            </a:r>
          </a:p>
        </p:txBody>
      </p:sp>
      <p:sp>
        <p:nvSpPr>
          <p:cNvPr id="15363" name="TextBox 1"/>
          <p:cNvSpPr txBox="1">
            <a:spLocks noChangeArrowheads="1"/>
          </p:cNvSpPr>
          <p:nvPr/>
        </p:nvSpPr>
        <p:spPr bwMode="auto">
          <a:xfrm>
            <a:off x="13081000" y="914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1536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1300" y="5562600"/>
            <a:ext cx="952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smtClean="0">
                <a:ea typeface="ＭＳ Ｐゴシック" panose="020B0600070205080204" pitchFamily="34" charset="-128"/>
              </a:rPr>
              <a:t>Two Vesting Clauses</a:t>
            </a:r>
          </a:p>
        </p:txBody>
      </p:sp>
      <p:sp>
        <p:nvSpPr>
          <p:cNvPr id="46082" name="Content Placeholder 2"/>
          <p:cNvSpPr>
            <a:spLocks noGrp="1"/>
          </p:cNvSpPr>
          <p:nvPr>
            <p:ph idx="1"/>
          </p:nvPr>
        </p:nvSpPr>
        <p:spPr>
          <a:xfrm>
            <a:off x="2597150" y="1477963"/>
            <a:ext cx="6137275" cy="1924050"/>
          </a:xfrm>
        </p:spPr>
        <p:txBody>
          <a:bodyPr/>
          <a:lstStyle/>
          <a:p>
            <a:pPr marL="704850" indent="-188913">
              <a:buFont typeface="Arial" panose="020B0604020202020204" pitchFamily="34" charset="0"/>
              <a:buNone/>
            </a:pPr>
            <a:r>
              <a:rPr lang="en-US" altLang="en-US" sz="3400" smtClean="0">
                <a:ea typeface="ＭＳ Ｐゴシック" panose="020B0600070205080204" pitchFamily="34" charset="-128"/>
              </a:rPr>
              <a:t>“The executive power shall be vested in a President of the United States of America.”</a:t>
            </a:r>
          </a:p>
        </p:txBody>
      </p:sp>
      <p:sp>
        <p:nvSpPr>
          <p:cNvPr id="46083" name="Content Placeholder 2"/>
          <p:cNvSpPr txBox="1">
            <a:spLocks/>
          </p:cNvSpPr>
          <p:nvPr/>
        </p:nvSpPr>
        <p:spPr bwMode="auto">
          <a:xfrm>
            <a:off x="-1588" y="1477963"/>
            <a:ext cx="31289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5938">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a:buFont typeface="Arial" panose="020B0604020202020204" pitchFamily="34" charset="0"/>
              <a:buNone/>
            </a:pPr>
            <a:r>
              <a:rPr lang="en-US" altLang="en-US" sz="3400"/>
              <a:t>U.S. Const.</a:t>
            </a:r>
          </a:p>
          <a:p>
            <a:pPr>
              <a:buFont typeface="Arial" panose="020B0604020202020204" pitchFamily="34" charset="0"/>
              <a:buNone/>
            </a:pPr>
            <a:r>
              <a:rPr lang="en-US" altLang="en-US" sz="3400"/>
              <a:t>Article II</a:t>
            </a:r>
          </a:p>
          <a:p>
            <a:pPr>
              <a:buFont typeface="Arial" panose="020B0604020202020204" pitchFamily="34" charset="0"/>
              <a:buNone/>
            </a:pPr>
            <a:r>
              <a:rPr lang="en-US" altLang="en-US" sz="3400"/>
              <a:t>1</a:t>
            </a:r>
            <a:r>
              <a:rPr lang="en-US" altLang="en-US" sz="3400" baseline="30000"/>
              <a:t>st</a:t>
            </a:r>
            <a:r>
              <a:rPr lang="en-US" altLang="en-US" sz="3400"/>
              <a:t> sentence</a:t>
            </a:r>
          </a:p>
        </p:txBody>
      </p:sp>
      <p:sp>
        <p:nvSpPr>
          <p:cNvPr id="5" name="Content Placeholder 2"/>
          <p:cNvSpPr txBox="1">
            <a:spLocks/>
          </p:cNvSpPr>
          <p:nvPr/>
        </p:nvSpPr>
        <p:spPr bwMode="auto">
          <a:xfrm>
            <a:off x="-1588" y="3771900"/>
            <a:ext cx="312896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5938">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a:buFont typeface="Arial" panose="020B0604020202020204" pitchFamily="34" charset="0"/>
              <a:buNone/>
            </a:pPr>
            <a:r>
              <a:rPr lang="en-US" altLang="en-US" sz="3400"/>
              <a:t>Blackstone Vol 1, Ch. 3</a:t>
            </a:r>
          </a:p>
          <a:p>
            <a:pPr>
              <a:buFont typeface="Arial" panose="020B0604020202020204" pitchFamily="34" charset="0"/>
              <a:buNone/>
            </a:pPr>
            <a:r>
              <a:rPr lang="en-US" altLang="en-US" sz="3400"/>
              <a:t>1</a:t>
            </a:r>
            <a:r>
              <a:rPr lang="en-US" altLang="en-US" sz="3400" baseline="30000"/>
              <a:t>st</a:t>
            </a:r>
            <a:r>
              <a:rPr lang="en-US" altLang="en-US" sz="3400"/>
              <a:t> sentence</a:t>
            </a:r>
          </a:p>
          <a:p>
            <a:pPr>
              <a:buFont typeface="Arial" panose="020B0604020202020204" pitchFamily="34" charset="0"/>
              <a:buNone/>
            </a:pPr>
            <a:endParaRPr lang="en-US" altLang="en-US" sz="3400"/>
          </a:p>
        </p:txBody>
      </p:sp>
      <p:sp>
        <p:nvSpPr>
          <p:cNvPr id="6" name="Content Placeholder 2"/>
          <p:cNvSpPr txBox="1">
            <a:spLocks/>
          </p:cNvSpPr>
          <p:nvPr/>
        </p:nvSpPr>
        <p:spPr bwMode="auto">
          <a:xfrm>
            <a:off x="2597150" y="3771900"/>
            <a:ext cx="61372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04850" indent="-188913">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a:buFont typeface="Arial" panose="020B0604020202020204" pitchFamily="34" charset="0"/>
              <a:buNone/>
            </a:pPr>
            <a:r>
              <a:rPr lang="en-US" altLang="en-US" sz="3400"/>
              <a:t>“The supreme executive power of these kingdoms is vested by our laws in a single person, the king or queen.”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P spid="4608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5708561-C3D4-C04E-8C94-B87A915AB388}"/>
              </a:ext>
            </a:extLst>
          </p:cNvPr>
          <p:cNvSpPr>
            <a:spLocks noChangeArrowheads="1"/>
          </p:cNvSpPr>
          <p:nvPr/>
        </p:nvSpPr>
        <p:spPr bwMode="auto">
          <a:xfrm>
            <a:off x="2278063" y="206375"/>
            <a:ext cx="4373562" cy="118586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2400" dirty="0">
                <a:solidFill>
                  <a:srgbClr val="FFFFFF"/>
                </a:solidFill>
                <a:latin typeface="Georgia" panose="02040502050405020303" pitchFamily="18" charset="0"/>
              </a:rPr>
              <a:t>Constitutional Authorities</a:t>
            </a:r>
            <a:br>
              <a:rPr lang="en-US" altLang="en-US" sz="2400" dirty="0">
                <a:solidFill>
                  <a:srgbClr val="FFFFFF"/>
                </a:solidFill>
                <a:latin typeface="Georgia" panose="02040502050405020303" pitchFamily="18" charset="0"/>
              </a:rPr>
            </a:br>
            <a:r>
              <a:rPr lang="en-US" altLang="en-US" sz="2400" dirty="0">
                <a:solidFill>
                  <a:srgbClr val="FFFFFF"/>
                </a:solidFill>
                <a:latin typeface="Georgia" panose="02040502050405020303" pitchFamily="18" charset="0"/>
              </a:rPr>
              <a:t>of 18</a:t>
            </a:r>
            <a:r>
              <a:rPr lang="en-US" altLang="en-US" sz="2400" baseline="30000" dirty="0">
                <a:solidFill>
                  <a:srgbClr val="FFFFFF"/>
                </a:solidFill>
                <a:latin typeface="Georgia" panose="02040502050405020303" pitchFamily="18" charset="0"/>
              </a:rPr>
              <a:t>th</a:t>
            </a:r>
            <a:r>
              <a:rPr lang="en-US" altLang="en-US" sz="2400" dirty="0">
                <a:solidFill>
                  <a:srgbClr val="FFFFFF"/>
                </a:solidFill>
                <a:latin typeface="Georgia" panose="02040502050405020303" pitchFamily="18" charset="0"/>
              </a:rPr>
              <a:t> Century British Crown</a:t>
            </a:r>
            <a:r>
              <a:rPr lang="en-US" altLang="en-US" sz="2400" baseline="30000" dirty="0">
                <a:solidFill>
                  <a:srgbClr val="FFFFFF"/>
                </a:solidFill>
                <a:latin typeface="Georgia" panose="02040502050405020303" pitchFamily="18" charset="0"/>
              </a:rPr>
              <a:t>*</a:t>
            </a:r>
            <a:endParaRPr lang="en-US" altLang="en-US" sz="2400" dirty="0">
              <a:solidFill>
                <a:srgbClr val="FFFFFF"/>
              </a:solidFill>
              <a:latin typeface="Georgia" panose="02040502050405020303" pitchFamily="18" charset="0"/>
            </a:endParaRPr>
          </a:p>
        </p:txBody>
      </p:sp>
      <p:sp>
        <p:nvSpPr>
          <p:cNvPr id="5" name="Rounded Rectangle 4">
            <a:extLst>
              <a:ext uri="{FF2B5EF4-FFF2-40B4-BE49-F238E27FC236}">
                <a16:creationId xmlns:a16="http://schemas.microsoft.com/office/drawing/2014/main" id="{6C1273AB-329C-2B4C-9C93-A8AB8EC76BD2}"/>
              </a:ext>
            </a:extLst>
          </p:cNvPr>
          <p:cNvSpPr>
            <a:spLocks noChangeArrowheads="1"/>
          </p:cNvSpPr>
          <p:nvPr/>
        </p:nvSpPr>
        <p:spPr bwMode="auto">
          <a:xfrm>
            <a:off x="315913" y="2286000"/>
            <a:ext cx="2482850" cy="122872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sz="2400" dirty="0">
                <a:solidFill>
                  <a:schemeClr val="lt1"/>
                </a:solidFill>
                <a:latin typeface="Georgia" panose="02040502050405020303" pitchFamily="18" charset="0"/>
                <a:ea typeface="+mn-ea"/>
              </a:rPr>
              <a:t>The Executive Power</a:t>
            </a:r>
          </a:p>
        </p:txBody>
      </p:sp>
      <p:sp>
        <p:nvSpPr>
          <p:cNvPr id="6" name="Rounded Rectangle 5">
            <a:extLst>
              <a:ext uri="{FF2B5EF4-FFF2-40B4-BE49-F238E27FC236}">
                <a16:creationId xmlns:a16="http://schemas.microsoft.com/office/drawing/2014/main" id="{BE24FC77-BDA8-814D-8FDE-179242BA040D}"/>
              </a:ext>
            </a:extLst>
          </p:cNvPr>
          <p:cNvSpPr>
            <a:spLocks noChangeArrowheads="1"/>
          </p:cNvSpPr>
          <p:nvPr/>
        </p:nvSpPr>
        <p:spPr bwMode="auto">
          <a:xfrm>
            <a:off x="3225800" y="2286000"/>
            <a:ext cx="2481263" cy="122872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sz="2400" dirty="0">
                <a:solidFill>
                  <a:schemeClr val="lt1"/>
                </a:solidFill>
                <a:latin typeface="Georgia" panose="02040502050405020303" pitchFamily="18" charset="0"/>
                <a:ea typeface="+mn-ea"/>
              </a:rPr>
              <a:t>The Royal Prerogative</a:t>
            </a:r>
          </a:p>
        </p:txBody>
      </p:sp>
      <p:sp>
        <p:nvSpPr>
          <p:cNvPr id="7" name="Rounded Rectangle 6">
            <a:extLst>
              <a:ext uri="{FF2B5EF4-FFF2-40B4-BE49-F238E27FC236}">
                <a16:creationId xmlns:a16="http://schemas.microsoft.com/office/drawing/2014/main" id="{FEF90DEC-90A3-7749-BCA9-E3F884222527}"/>
              </a:ext>
            </a:extLst>
          </p:cNvPr>
          <p:cNvSpPr>
            <a:spLocks noChangeArrowheads="1"/>
          </p:cNvSpPr>
          <p:nvPr/>
        </p:nvSpPr>
        <p:spPr bwMode="auto">
          <a:xfrm>
            <a:off x="6137275" y="2286000"/>
            <a:ext cx="2482850" cy="122872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sz="2400" dirty="0">
                <a:solidFill>
                  <a:schemeClr val="lt1"/>
                </a:solidFill>
                <a:latin typeface="Georgia" panose="02040502050405020303" pitchFamily="18" charset="0"/>
                <a:ea typeface="+mn-ea"/>
              </a:rPr>
              <a:t>The Legislative Power</a:t>
            </a:r>
          </a:p>
        </p:txBody>
      </p:sp>
      <p:sp>
        <p:nvSpPr>
          <p:cNvPr id="13317" name="TextBox 7"/>
          <p:cNvSpPr txBox="1">
            <a:spLocks noChangeArrowheads="1"/>
          </p:cNvSpPr>
          <p:nvPr/>
        </p:nvSpPr>
        <p:spPr bwMode="auto">
          <a:xfrm>
            <a:off x="3182938" y="3671888"/>
            <a:ext cx="28352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pPr>
            <a:r>
              <a:rPr lang="en-US" altLang="en-US" sz="1600"/>
              <a:t>Make treaties</a:t>
            </a:r>
          </a:p>
          <a:p>
            <a:pPr eaLnBrk="1" hangingPunct="1">
              <a:spcBef>
                <a:spcPct val="0"/>
              </a:spcBef>
            </a:pPr>
            <a:r>
              <a:rPr lang="en-US" altLang="en-US" sz="1600"/>
              <a:t>Act as generalissimo</a:t>
            </a:r>
          </a:p>
          <a:p>
            <a:pPr eaLnBrk="1" hangingPunct="1">
              <a:spcBef>
                <a:spcPct val="0"/>
              </a:spcBef>
            </a:pPr>
            <a:r>
              <a:rPr lang="en-US" altLang="en-US" sz="1600"/>
              <a:t>Send and receive</a:t>
            </a:r>
            <a:br>
              <a:rPr lang="en-US" altLang="en-US" sz="1600"/>
            </a:br>
            <a:r>
              <a:rPr lang="en-US" altLang="en-US" sz="1600"/>
              <a:t>ambassadors</a:t>
            </a:r>
          </a:p>
          <a:p>
            <a:pPr eaLnBrk="1" hangingPunct="1">
              <a:spcBef>
                <a:spcPct val="0"/>
              </a:spcBef>
            </a:pPr>
            <a:r>
              <a:rPr lang="en-US" altLang="en-US" sz="1600"/>
              <a:t>Make war and peace</a:t>
            </a:r>
          </a:p>
          <a:p>
            <a:pPr eaLnBrk="1" hangingPunct="1">
              <a:spcBef>
                <a:spcPct val="0"/>
              </a:spcBef>
            </a:pPr>
            <a:r>
              <a:rPr lang="en-US" altLang="en-US" sz="1600"/>
              <a:t>Act as constituent part of legislative power</a:t>
            </a:r>
          </a:p>
          <a:p>
            <a:pPr eaLnBrk="1" hangingPunct="1">
              <a:spcBef>
                <a:spcPct val="0"/>
              </a:spcBef>
            </a:pPr>
            <a:r>
              <a:rPr lang="en-US" altLang="en-US" sz="1600"/>
              <a:t>Establish courts of justice</a:t>
            </a:r>
          </a:p>
          <a:p>
            <a:pPr eaLnBrk="1" hangingPunct="1">
              <a:spcBef>
                <a:spcPct val="0"/>
              </a:spcBef>
            </a:pPr>
            <a:r>
              <a:rPr lang="en-US" altLang="en-US" sz="1600"/>
              <a:t>Seize all whale and sturgeon caught on coast</a:t>
            </a:r>
          </a:p>
          <a:p>
            <a:pPr eaLnBrk="1" hangingPunct="1">
              <a:spcBef>
                <a:spcPct val="0"/>
              </a:spcBef>
            </a:pPr>
            <a:r>
              <a:rPr lang="en-US" altLang="en-US" sz="1600"/>
              <a:t>. . . </a:t>
            </a:r>
          </a:p>
        </p:txBody>
      </p:sp>
      <p:sp>
        <p:nvSpPr>
          <p:cNvPr id="13318" name="TextBox 8"/>
          <p:cNvSpPr txBox="1">
            <a:spLocks noChangeArrowheads="1"/>
          </p:cNvSpPr>
          <p:nvPr/>
        </p:nvSpPr>
        <p:spPr bwMode="auto">
          <a:xfrm>
            <a:off x="361950" y="3671888"/>
            <a:ext cx="1955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pPr>
            <a:r>
              <a:rPr lang="en-US" altLang="en-US" sz="1600"/>
              <a:t>Carry into execution “the laws,” both common and statutory</a:t>
            </a:r>
          </a:p>
        </p:txBody>
      </p:sp>
      <p:sp>
        <p:nvSpPr>
          <p:cNvPr id="13319" name="TextBox 9"/>
          <p:cNvSpPr txBox="1">
            <a:spLocks noChangeArrowheads="1"/>
          </p:cNvSpPr>
          <p:nvPr/>
        </p:nvSpPr>
        <p:spPr bwMode="auto">
          <a:xfrm>
            <a:off x="6297613" y="3671888"/>
            <a:ext cx="23225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pPr>
            <a:r>
              <a:rPr lang="en-US" altLang="en-US" sz="1600"/>
              <a:t>“Absolute” veto on Acts of Parliament, in the King’s role as a constituent element of the King-in-Parliament</a:t>
            </a:r>
          </a:p>
        </p:txBody>
      </p:sp>
      <p:cxnSp>
        <p:nvCxnSpPr>
          <p:cNvPr id="13" name="Straight Arrow Connector 12">
            <a:extLst>
              <a:ext uri="{FF2B5EF4-FFF2-40B4-BE49-F238E27FC236}">
                <a16:creationId xmlns:a16="http://schemas.microsoft.com/office/drawing/2014/main" id="{644DC3F4-6F60-CB42-BCF4-E632F8E74EDB}"/>
              </a:ext>
            </a:extLst>
          </p:cNvPr>
          <p:cNvCxnSpPr>
            <a:cxnSpLocks noChangeShapeType="1"/>
            <a:stCxn id="4" idx="2"/>
            <a:endCxn id="7" idx="0"/>
          </p:cNvCxnSpPr>
          <p:nvPr/>
        </p:nvCxnSpPr>
        <p:spPr bwMode="auto">
          <a:xfrm>
            <a:off x="4464050" y="1392238"/>
            <a:ext cx="2914650" cy="893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CCDFB7DE-5CA8-884E-9C31-BF61C7E15989}"/>
              </a:ext>
            </a:extLst>
          </p:cNvPr>
          <p:cNvCxnSpPr>
            <a:cxnSpLocks noChangeShapeType="1"/>
            <a:stCxn id="4" idx="2"/>
            <a:endCxn id="6" idx="0"/>
          </p:cNvCxnSpPr>
          <p:nvPr/>
        </p:nvCxnSpPr>
        <p:spPr bwMode="auto">
          <a:xfrm>
            <a:off x="4464050" y="1392238"/>
            <a:ext cx="1588" cy="893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4533EB53-45D5-CB43-A31B-1AC45266C5AB}"/>
              </a:ext>
            </a:extLst>
          </p:cNvPr>
          <p:cNvCxnSpPr>
            <a:cxnSpLocks noChangeShapeType="1"/>
            <a:stCxn id="4" idx="2"/>
            <a:endCxn id="5" idx="0"/>
          </p:cNvCxnSpPr>
          <p:nvPr/>
        </p:nvCxnSpPr>
        <p:spPr bwMode="auto">
          <a:xfrm flipH="1">
            <a:off x="1557338" y="1392238"/>
            <a:ext cx="2906712" cy="893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323" name="TextBox 18"/>
          <p:cNvSpPr txBox="1">
            <a:spLocks noChangeArrowheads="1"/>
          </p:cNvSpPr>
          <p:nvPr/>
        </p:nvSpPr>
        <p:spPr bwMode="auto">
          <a:xfrm>
            <a:off x="2249488" y="1608138"/>
            <a:ext cx="1339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FontTx/>
              <a:buNone/>
            </a:pPr>
            <a:r>
              <a:rPr lang="en-US" altLang="en-US" sz="1800" b="1"/>
              <a:t>possesses</a:t>
            </a:r>
          </a:p>
        </p:txBody>
      </p:sp>
      <p:sp>
        <p:nvSpPr>
          <p:cNvPr id="13324" name="TextBox 19"/>
          <p:cNvSpPr txBox="1">
            <a:spLocks noChangeArrowheads="1"/>
          </p:cNvSpPr>
          <p:nvPr/>
        </p:nvSpPr>
        <p:spPr bwMode="auto">
          <a:xfrm>
            <a:off x="3911600" y="1608138"/>
            <a:ext cx="1339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FontTx/>
              <a:buNone/>
            </a:pPr>
            <a:r>
              <a:rPr lang="en-US" altLang="en-US" sz="1800" b="1"/>
              <a:t>possesses</a:t>
            </a:r>
          </a:p>
        </p:txBody>
      </p:sp>
      <p:sp>
        <p:nvSpPr>
          <p:cNvPr id="13325" name="TextBox 20"/>
          <p:cNvSpPr txBox="1">
            <a:spLocks noChangeArrowheads="1"/>
          </p:cNvSpPr>
          <p:nvPr/>
        </p:nvSpPr>
        <p:spPr bwMode="auto">
          <a:xfrm>
            <a:off x="5441950" y="1608138"/>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FontTx/>
              <a:buNone/>
            </a:pPr>
            <a:r>
              <a:rPr lang="en-US" altLang="en-US" sz="1800" b="1"/>
              <a:t>“partakes in”</a:t>
            </a:r>
          </a:p>
        </p:txBody>
      </p:sp>
      <p:sp>
        <p:nvSpPr>
          <p:cNvPr id="35854" name="TextBox 1"/>
          <p:cNvSpPr txBox="1">
            <a:spLocks noChangeArrowheads="1"/>
          </p:cNvSpPr>
          <p:nvPr/>
        </p:nvSpPr>
        <p:spPr bwMode="auto">
          <a:xfrm>
            <a:off x="8370888" y="333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FontTx/>
              <a:buNone/>
            </a:pPr>
            <a:endParaRPr lang="en-US" altLang="en-US" sz="1800" i="1"/>
          </a:p>
        </p:txBody>
      </p:sp>
      <p:sp>
        <p:nvSpPr>
          <p:cNvPr id="16" name="TextBox 15"/>
          <p:cNvSpPr txBox="1">
            <a:spLocks noChangeArrowheads="1"/>
          </p:cNvSpPr>
          <p:nvPr/>
        </p:nvSpPr>
        <p:spPr bwMode="auto">
          <a:xfrm>
            <a:off x="6580188" y="6467475"/>
            <a:ext cx="2478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FontTx/>
              <a:buNone/>
            </a:pPr>
            <a:r>
              <a:rPr lang="en-US" altLang="en-US" sz="1600" baseline="30000"/>
              <a:t>*</a:t>
            </a:r>
            <a:r>
              <a:rPr lang="en-US" altLang="en-US" sz="1600"/>
              <a:t>according to Blackstone!</a:t>
            </a:r>
            <a:endParaRPr lang="en-US" altLang="en-US" sz="1600"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7">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317">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317">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317">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317">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317">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317">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317">
                                            <p:txEl>
                                              <p:pRg st="7" end="7"/>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318" grpId="0"/>
      <p:bldP spid="13319" grpId="0"/>
      <p:bldP spid="13323" grpId="0"/>
      <p:bldP spid="13324" grpId="0"/>
      <p:bldP spid="1332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34F074F-E277-8E46-A281-9C4F8B4C1B2F}"/>
              </a:ext>
            </a:extLst>
          </p:cNvPr>
          <p:cNvSpPr>
            <a:spLocks noChangeArrowheads="1"/>
          </p:cNvSpPr>
          <p:nvPr/>
        </p:nvSpPr>
        <p:spPr bwMode="auto">
          <a:xfrm>
            <a:off x="2278063" y="206375"/>
            <a:ext cx="4373562" cy="118586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2400" dirty="0">
                <a:solidFill>
                  <a:srgbClr val="FFFFFF"/>
                </a:solidFill>
                <a:latin typeface="Georgia" panose="02040502050405020303" pitchFamily="18" charset="0"/>
              </a:rPr>
              <a:t>Constitutional Authorities</a:t>
            </a:r>
            <a:br>
              <a:rPr lang="en-US" altLang="en-US" sz="2400" dirty="0">
                <a:solidFill>
                  <a:srgbClr val="FFFFFF"/>
                </a:solidFill>
                <a:latin typeface="Georgia" panose="02040502050405020303" pitchFamily="18" charset="0"/>
              </a:rPr>
            </a:br>
            <a:r>
              <a:rPr lang="en-US" altLang="en-US" sz="2400" dirty="0">
                <a:solidFill>
                  <a:srgbClr val="FFFFFF"/>
                </a:solidFill>
                <a:latin typeface="Georgia" panose="02040502050405020303" pitchFamily="18" charset="0"/>
              </a:rPr>
              <a:t>of 18</a:t>
            </a:r>
            <a:r>
              <a:rPr lang="en-US" altLang="en-US" sz="2400" baseline="30000" dirty="0">
                <a:solidFill>
                  <a:srgbClr val="FFFFFF"/>
                </a:solidFill>
                <a:latin typeface="Georgia" panose="02040502050405020303" pitchFamily="18" charset="0"/>
              </a:rPr>
              <a:t>th</a:t>
            </a:r>
            <a:r>
              <a:rPr lang="en-US" altLang="en-US" sz="2400" dirty="0">
                <a:solidFill>
                  <a:srgbClr val="FFFFFF"/>
                </a:solidFill>
                <a:latin typeface="Georgia" panose="02040502050405020303" pitchFamily="18" charset="0"/>
              </a:rPr>
              <a:t> Century British Crown</a:t>
            </a:r>
            <a:r>
              <a:rPr lang="en-US" altLang="en-US" sz="2400" baseline="30000" dirty="0">
                <a:solidFill>
                  <a:srgbClr val="FFFFFF"/>
                </a:solidFill>
                <a:latin typeface="Georgia" panose="02040502050405020303" pitchFamily="18" charset="0"/>
              </a:rPr>
              <a:t>*</a:t>
            </a:r>
            <a:endParaRPr lang="en-US" altLang="en-US" sz="2400" dirty="0">
              <a:solidFill>
                <a:srgbClr val="FFFFFF"/>
              </a:solidFill>
              <a:latin typeface="Georgia" panose="02040502050405020303" pitchFamily="18" charset="0"/>
            </a:endParaRPr>
          </a:p>
        </p:txBody>
      </p:sp>
      <p:sp>
        <p:nvSpPr>
          <p:cNvPr id="5" name="Rounded Rectangle 4">
            <a:extLst>
              <a:ext uri="{FF2B5EF4-FFF2-40B4-BE49-F238E27FC236}">
                <a16:creationId xmlns:a16="http://schemas.microsoft.com/office/drawing/2014/main" id="{96495606-E76F-B443-B45E-FD85E5120925}"/>
              </a:ext>
            </a:extLst>
          </p:cNvPr>
          <p:cNvSpPr>
            <a:spLocks noChangeArrowheads="1"/>
          </p:cNvSpPr>
          <p:nvPr/>
        </p:nvSpPr>
        <p:spPr bwMode="auto">
          <a:xfrm>
            <a:off x="315913" y="2286000"/>
            <a:ext cx="2482850" cy="122872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sz="2400" dirty="0">
                <a:solidFill>
                  <a:schemeClr val="lt1"/>
                </a:solidFill>
                <a:latin typeface="Georgia" panose="02040502050405020303" pitchFamily="18" charset="0"/>
                <a:ea typeface="+mn-ea"/>
              </a:rPr>
              <a:t>The Executive Power</a:t>
            </a:r>
          </a:p>
        </p:txBody>
      </p:sp>
      <p:sp>
        <p:nvSpPr>
          <p:cNvPr id="6" name="Rounded Rectangle 5">
            <a:extLst>
              <a:ext uri="{FF2B5EF4-FFF2-40B4-BE49-F238E27FC236}">
                <a16:creationId xmlns:a16="http://schemas.microsoft.com/office/drawing/2014/main" id="{7DEAD894-73A1-7B4B-AC57-F34BC2FA7B62}"/>
              </a:ext>
            </a:extLst>
          </p:cNvPr>
          <p:cNvSpPr>
            <a:spLocks noChangeArrowheads="1"/>
          </p:cNvSpPr>
          <p:nvPr/>
        </p:nvSpPr>
        <p:spPr bwMode="auto">
          <a:xfrm>
            <a:off x="3225800" y="2286000"/>
            <a:ext cx="2481263" cy="122872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sz="2400" dirty="0">
                <a:solidFill>
                  <a:schemeClr val="lt1"/>
                </a:solidFill>
                <a:latin typeface="Georgia" panose="02040502050405020303" pitchFamily="18" charset="0"/>
                <a:ea typeface="+mn-ea"/>
              </a:rPr>
              <a:t>The Royal Prerogative</a:t>
            </a:r>
          </a:p>
        </p:txBody>
      </p:sp>
      <p:sp>
        <p:nvSpPr>
          <p:cNvPr id="7" name="Rounded Rectangle 6">
            <a:extLst>
              <a:ext uri="{FF2B5EF4-FFF2-40B4-BE49-F238E27FC236}">
                <a16:creationId xmlns:a16="http://schemas.microsoft.com/office/drawing/2014/main" id="{DFCFE8E5-A6D1-9F42-819B-6C2E27A960EE}"/>
              </a:ext>
            </a:extLst>
          </p:cNvPr>
          <p:cNvSpPr>
            <a:spLocks noChangeArrowheads="1"/>
          </p:cNvSpPr>
          <p:nvPr/>
        </p:nvSpPr>
        <p:spPr bwMode="auto">
          <a:xfrm>
            <a:off x="6137275" y="2286000"/>
            <a:ext cx="2482850" cy="122872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sz="2400" dirty="0">
                <a:solidFill>
                  <a:schemeClr val="lt1"/>
                </a:solidFill>
                <a:latin typeface="Georgia" panose="02040502050405020303" pitchFamily="18" charset="0"/>
                <a:ea typeface="+mn-ea"/>
              </a:rPr>
              <a:t>The Legislative Power</a:t>
            </a:r>
          </a:p>
        </p:txBody>
      </p:sp>
      <p:sp>
        <p:nvSpPr>
          <p:cNvPr id="37893" name="TextBox 7"/>
          <p:cNvSpPr txBox="1">
            <a:spLocks noChangeArrowheads="1"/>
          </p:cNvSpPr>
          <p:nvPr/>
        </p:nvSpPr>
        <p:spPr bwMode="auto">
          <a:xfrm>
            <a:off x="3182938" y="3671888"/>
            <a:ext cx="28352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pPr>
            <a:r>
              <a:rPr lang="en-US" altLang="en-US" sz="1600"/>
              <a:t>Make treaties</a:t>
            </a:r>
          </a:p>
          <a:p>
            <a:pPr eaLnBrk="1" hangingPunct="1">
              <a:spcBef>
                <a:spcPct val="0"/>
              </a:spcBef>
            </a:pPr>
            <a:r>
              <a:rPr lang="en-US" altLang="en-US" sz="1600"/>
              <a:t>Act as generalissimo</a:t>
            </a:r>
          </a:p>
          <a:p>
            <a:pPr eaLnBrk="1" hangingPunct="1">
              <a:spcBef>
                <a:spcPct val="0"/>
              </a:spcBef>
            </a:pPr>
            <a:r>
              <a:rPr lang="en-US" altLang="en-US" sz="1600"/>
              <a:t>Send and receive</a:t>
            </a:r>
            <a:br>
              <a:rPr lang="en-US" altLang="en-US" sz="1600"/>
            </a:br>
            <a:r>
              <a:rPr lang="en-US" altLang="en-US" sz="1600"/>
              <a:t>ambassadors</a:t>
            </a:r>
          </a:p>
          <a:p>
            <a:pPr eaLnBrk="1" hangingPunct="1">
              <a:spcBef>
                <a:spcPct val="0"/>
              </a:spcBef>
            </a:pPr>
            <a:r>
              <a:rPr lang="en-US" altLang="en-US" sz="1600"/>
              <a:t>Make war and peace</a:t>
            </a:r>
          </a:p>
          <a:p>
            <a:pPr eaLnBrk="1" hangingPunct="1">
              <a:spcBef>
                <a:spcPct val="0"/>
              </a:spcBef>
            </a:pPr>
            <a:r>
              <a:rPr lang="en-US" altLang="en-US" sz="1600"/>
              <a:t>Act as constituent part of legislative power</a:t>
            </a:r>
          </a:p>
          <a:p>
            <a:pPr eaLnBrk="1" hangingPunct="1">
              <a:spcBef>
                <a:spcPct val="0"/>
              </a:spcBef>
            </a:pPr>
            <a:r>
              <a:rPr lang="en-US" altLang="en-US" sz="1600"/>
              <a:t>Establish courts of justice</a:t>
            </a:r>
          </a:p>
          <a:p>
            <a:pPr eaLnBrk="1" hangingPunct="1">
              <a:spcBef>
                <a:spcPct val="0"/>
              </a:spcBef>
            </a:pPr>
            <a:r>
              <a:rPr lang="en-US" altLang="en-US" sz="1600"/>
              <a:t>Seize all whale and sturgeon caught on coast</a:t>
            </a:r>
          </a:p>
          <a:p>
            <a:pPr eaLnBrk="1" hangingPunct="1">
              <a:spcBef>
                <a:spcPct val="0"/>
              </a:spcBef>
            </a:pPr>
            <a:r>
              <a:rPr lang="en-US" altLang="en-US" sz="1600"/>
              <a:t>. . . </a:t>
            </a:r>
          </a:p>
        </p:txBody>
      </p:sp>
      <p:sp>
        <p:nvSpPr>
          <p:cNvPr id="37894" name="TextBox 8"/>
          <p:cNvSpPr txBox="1">
            <a:spLocks noChangeArrowheads="1"/>
          </p:cNvSpPr>
          <p:nvPr/>
        </p:nvSpPr>
        <p:spPr bwMode="auto">
          <a:xfrm>
            <a:off x="361950" y="3671888"/>
            <a:ext cx="1955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pPr>
            <a:r>
              <a:rPr lang="en-US" altLang="en-US" sz="1600"/>
              <a:t>Carry into execution “the laws,” both common and statutory</a:t>
            </a:r>
          </a:p>
        </p:txBody>
      </p:sp>
      <p:sp>
        <p:nvSpPr>
          <p:cNvPr id="37895" name="TextBox 9"/>
          <p:cNvSpPr txBox="1">
            <a:spLocks noChangeArrowheads="1"/>
          </p:cNvSpPr>
          <p:nvPr/>
        </p:nvSpPr>
        <p:spPr bwMode="auto">
          <a:xfrm>
            <a:off x="6297613" y="3671888"/>
            <a:ext cx="23225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pPr>
            <a:r>
              <a:rPr lang="en-US" altLang="en-US" sz="1600"/>
              <a:t>“Absolute” veto on Acts of Parliament, in the King’s role as a constituent element of the King-in-Parliament</a:t>
            </a:r>
          </a:p>
        </p:txBody>
      </p:sp>
      <p:cxnSp>
        <p:nvCxnSpPr>
          <p:cNvPr id="13" name="Straight Arrow Connector 12">
            <a:extLst>
              <a:ext uri="{FF2B5EF4-FFF2-40B4-BE49-F238E27FC236}">
                <a16:creationId xmlns:a16="http://schemas.microsoft.com/office/drawing/2014/main" id="{AC7E5068-53EB-694B-8749-D65455043B3D}"/>
              </a:ext>
            </a:extLst>
          </p:cNvPr>
          <p:cNvCxnSpPr>
            <a:cxnSpLocks noChangeShapeType="1"/>
            <a:stCxn id="4" idx="2"/>
            <a:endCxn id="7" idx="0"/>
          </p:cNvCxnSpPr>
          <p:nvPr/>
        </p:nvCxnSpPr>
        <p:spPr bwMode="auto">
          <a:xfrm>
            <a:off x="4464050" y="1392238"/>
            <a:ext cx="2914650" cy="893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79A4895C-EAF8-4042-AF2C-FB1C10EA0F8C}"/>
              </a:ext>
            </a:extLst>
          </p:cNvPr>
          <p:cNvCxnSpPr>
            <a:cxnSpLocks noChangeShapeType="1"/>
            <a:stCxn id="4" idx="2"/>
            <a:endCxn id="6" idx="0"/>
          </p:cNvCxnSpPr>
          <p:nvPr/>
        </p:nvCxnSpPr>
        <p:spPr bwMode="auto">
          <a:xfrm>
            <a:off x="4464050" y="1392238"/>
            <a:ext cx="1588" cy="893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03DC41BB-9ECB-0D44-A221-6963432F32C0}"/>
              </a:ext>
            </a:extLst>
          </p:cNvPr>
          <p:cNvCxnSpPr>
            <a:cxnSpLocks noChangeShapeType="1"/>
            <a:stCxn id="4" idx="2"/>
            <a:endCxn id="5" idx="0"/>
          </p:cNvCxnSpPr>
          <p:nvPr/>
        </p:nvCxnSpPr>
        <p:spPr bwMode="auto">
          <a:xfrm flipH="1">
            <a:off x="1557338" y="1392238"/>
            <a:ext cx="2906712" cy="893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899" name="TextBox 18"/>
          <p:cNvSpPr txBox="1">
            <a:spLocks noChangeArrowheads="1"/>
          </p:cNvSpPr>
          <p:nvPr/>
        </p:nvSpPr>
        <p:spPr bwMode="auto">
          <a:xfrm>
            <a:off x="2249488" y="1608138"/>
            <a:ext cx="1339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FontTx/>
              <a:buNone/>
            </a:pPr>
            <a:r>
              <a:rPr lang="en-US" altLang="en-US" sz="1800" b="1"/>
              <a:t>possesses</a:t>
            </a:r>
          </a:p>
        </p:txBody>
      </p:sp>
      <p:sp>
        <p:nvSpPr>
          <p:cNvPr id="37900" name="TextBox 19"/>
          <p:cNvSpPr txBox="1">
            <a:spLocks noChangeArrowheads="1"/>
          </p:cNvSpPr>
          <p:nvPr/>
        </p:nvSpPr>
        <p:spPr bwMode="auto">
          <a:xfrm>
            <a:off x="3911600" y="1608138"/>
            <a:ext cx="1339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FontTx/>
              <a:buNone/>
            </a:pPr>
            <a:r>
              <a:rPr lang="en-US" altLang="en-US" sz="1800" b="1"/>
              <a:t>possesses</a:t>
            </a:r>
          </a:p>
        </p:txBody>
      </p:sp>
      <p:sp>
        <p:nvSpPr>
          <p:cNvPr id="37901" name="TextBox 20"/>
          <p:cNvSpPr txBox="1">
            <a:spLocks noChangeArrowheads="1"/>
          </p:cNvSpPr>
          <p:nvPr/>
        </p:nvSpPr>
        <p:spPr bwMode="auto">
          <a:xfrm>
            <a:off x="5441950" y="1608138"/>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FontTx/>
              <a:buNone/>
            </a:pPr>
            <a:r>
              <a:rPr lang="en-US" altLang="en-US" sz="1800" b="1"/>
              <a:t>“partakes in”</a:t>
            </a:r>
          </a:p>
        </p:txBody>
      </p:sp>
      <p:sp>
        <p:nvSpPr>
          <p:cNvPr id="37902" name="TextBox 1"/>
          <p:cNvSpPr txBox="1">
            <a:spLocks noChangeArrowheads="1"/>
          </p:cNvSpPr>
          <p:nvPr/>
        </p:nvSpPr>
        <p:spPr bwMode="auto">
          <a:xfrm>
            <a:off x="8370888" y="333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FontTx/>
              <a:buNone/>
            </a:pPr>
            <a:endParaRPr lang="en-US" altLang="en-US" sz="1800" i="1"/>
          </a:p>
        </p:txBody>
      </p:sp>
      <p:sp>
        <p:nvSpPr>
          <p:cNvPr id="37903" name="TextBox 15"/>
          <p:cNvSpPr txBox="1">
            <a:spLocks noChangeArrowheads="1"/>
          </p:cNvSpPr>
          <p:nvPr/>
        </p:nvSpPr>
        <p:spPr bwMode="auto">
          <a:xfrm>
            <a:off x="6580188" y="6467475"/>
            <a:ext cx="2478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32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FontTx/>
              <a:buNone/>
            </a:pPr>
            <a:r>
              <a:rPr lang="en-US" altLang="en-US" sz="1600" baseline="30000"/>
              <a:t>*</a:t>
            </a:r>
            <a:r>
              <a:rPr lang="en-US" altLang="en-US" sz="1600"/>
              <a:t>according to Blackstone!</a:t>
            </a:r>
            <a:endParaRPr lang="en-US" altLang="en-US" sz="1600" baseline="30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369888"/>
            <a:ext cx="5053012"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36538"/>
            <a:ext cx="4683125"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47625"/>
            <a:ext cx="6262687"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419100"/>
            <a:ext cx="9144000" cy="1143000"/>
          </a:xfrm>
        </p:spPr>
        <p:txBody>
          <a:bodyPr/>
          <a:lstStyle/>
          <a:p>
            <a:pPr eaLnBrk="1" hangingPunct="1"/>
            <a:r>
              <a:rPr lang="en-US" altLang="en-US" sz="4000" smtClean="0">
                <a:ea typeface="ＭＳ Ｐゴシック" panose="020B0600070205080204" pitchFamily="34" charset="-128"/>
              </a:rPr>
              <a:t>Can the U.S. President</a:t>
            </a:r>
            <a:br>
              <a:rPr lang="en-US" altLang="en-US" sz="4000" smtClean="0">
                <a:ea typeface="ＭＳ Ｐゴシック" panose="020B0600070205080204" pitchFamily="34" charset="-128"/>
              </a:rPr>
            </a:br>
            <a:r>
              <a:rPr lang="en-US" altLang="en-US" sz="4000" smtClean="0">
                <a:ea typeface="ＭＳ Ｐゴシック" panose="020B0600070205080204" pitchFamily="34" charset="-128"/>
              </a:rPr>
              <a:t>Break the Law?</a:t>
            </a:r>
          </a:p>
        </p:txBody>
      </p:sp>
      <p:sp>
        <p:nvSpPr>
          <p:cNvPr id="7171" name="Content Placeholder 2"/>
          <p:cNvSpPr>
            <a:spLocks noGrp="1"/>
          </p:cNvSpPr>
          <p:nvPr>
            <p:ph idx="1"/>
          </p:nvPr>
        </p:nvSpPr>
        <p:spPr>
          <a:xfrm>
            <a:off x="793750" y="1912938"/>
            <a:ext cx="7651750" cy="4945062"/>
          </a:xfrm>
        </p:spPr>
        <p:txBody>
          <a:bodyPr/>
          <a:lstStyle/>
          <a:p>
            <a:pPr marL="122238" indent="-122238" eaLnBrk="1" hangingPunct="1">
              <a:buFont typeface="Arial" panose="020B0604020202020204" pitchFamily="34" charset="0"/>
              <a:buNone/>
            </a:pPr>
            <a:r>
              <a:rPr lang="en-US" altLang="ja-JP" sz="3600" smtClean="0">
                <a:ea typeface="ＭＳ Ｐゴシック" panose="020B0600070205080204" pitchFamily="34" charset="-128"/>
              </a:rPr>
              <a:t>“Any effort to apply [federal criminal law] in a manner that interferes with the President’s direction of … the detention and interrogation of enemy combatants thus would be illegal.” </a:t>
            </a:r>
            <a:endParaRPr lang="en-US" altLang="ja-JP" sz="2500" smtClean="0">
              <a:ea typeface="ＭＳ Ｐゴシック" panose="020B0600070205080204" pitchFamily="34" charset="-128"/>
            </a:endParaRPr>
          </a:p>
          <a:p>
            <a:pPr marL="2763838" lvl="1" indent="-200025" eaLnBrk="1" hangingPunct="1">
              <a:buFont typeface="Arial" panose="020B0604020202020204" pitchFamily="34" charset="0"/>
              <a:buNone/>
            </a:pPr>
            <a:r>
              <a:rPr lang="en-US" altLang="ja-JP" sz="2500" smtClean="0">
                <a:ea typeface="ＭＳ Ｐゴシック" panose="020B0600070205080204" pitchFamily="34" charset="-128"/>
              </a:rPr>
              <a:t>– U.S. Department of Justice, Internal Memo on Legality of “Enhanced Interrogation” (2002)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913" y="182563"/>
            <a:ext cx="9020175" cy="455612"/>
          </a:xfrm>
        </p:spPr>
        <p:txBody>
          <a:bodyPr/>
          <a:lstStyle/>
          <a:p>
            <a:r>
              <a:rPr lang="en-US" altLang="en-US" sz="2500" smtClean="0">
                <a:ea typeface="ＭＳ Ｐゴシック" panose="020B0600070205080204" pitchFamily="34" charset="-128"/>
              </a:rPr>
              <a:t>Art. I Legislative Power</a:t>
            </a:r>
            <a:br>
              <a:rPr lang="en-US" altLang="en-US" sz="2500" smtClean="0">
                <a:ea typeface="ＭＳ Ｐゴシック" panose="020B0600070205080204" pitchFamily="34" charset="-128"/>
              </a:rPr>
            </a:br>
            <a:r>
              <a:rPr lang="en-US" altLang="en-US" sz="2500" smtClean="0">
                <a:ea typeface="ＭＳ Ｐゴシック" panose="020B0600070205080204" pitchFamily="34" charset="-128"/>
              </a:rPr>
              <a:t>“Congress Shall Have Power</a:t>
            </a:r>
            <a:r>
              <a:rPr lang="is-IS" altLang="en-US" sz="2500" smtClean="0">
                <a:ea typeface="ＭＳ Ｐゴシック" panose="020B0600070205080204" pitchFamily="34" charset="-128"/>
              </a:rPr>
              <a:t>…</a:t>
            </a:r>
            <a:r>
              <a:rPr lang="en-US" altLang="en-US" sz="2500" smtClean="0">
                <a:ea typeface="ＭＳ Ｐゴシック" panose="020B0600070205080204" pitchFamily="34" charset="-128"/>
              </a:rPr>
              <a:t>”</a:t>
            </a:r>
          </a:p>
        </p:txBody>
      </p:sp>
      <p:sp>
        <p:nvSpPr>
          <p:cNvPr id="19458" name="Content Placeholder 2"/>
          <p:cNvSpPr>
            <a:spLocks noGrp="1"/>
          </p:cNvSpPr>
          <p:nvPr>
            <p:ph idx="1"/>
          </p:nvPr>
        </p:nvSpPr>
        <p:spPr>
          <a:xfrm>
            <a:off x="0" y="800100"/>
            <a:ext cx="9144000" cy="6316663"/>
          </a:xfrm>
        </p:spPr>
        <p:txBody>
          <a:bodyPr/>
          <a:lstStyle/>
          <a:p>
            <a:pPr marL="14288" indent="0">
              <a:buFont typeface="Arial" panose="020B0604020202020204" pitchFamily="34" charset="0"/>
              <a:buNone/>
            </a:pPr>
            <a:r>
              <a:rPr lang="en-US" altLang="en-US" sz="1300" smtClean="0">
                <a:ea typeface="ＭＳ Ｐゴシック" panose="020B0600070205080204" pitchFamily="34" charset="-128"/>
              </a:rPr>
              <a:t>To lay and collect Taxes, Duties, Imposts and Excises, to pay the Debts and provide for the common defence and general Welfare of the United States; but all Duties, Imposts and Excises shall be uniform throughout the United States;</a:t>
            </a:r>
          </a:p>
          <a:p>
            <a:pPr marL="14288" indent="0">
              <a:buFont typeface="Arial" panose="020B0604020202020204" pitchFamily="34" charset="0"/>
              <a:buNone/>
            </a:pPr>
            <a:r>
              <a:rPr lang="en-US" altLang="en-US" sz="1300" smtClean="0">
                <a:ea typeface="ＭＳ Ｐゴシック" panose="020B0600070205080204" pitchFamily="34" charset="-128"/>
              </a:rPr>
              <a:t>To borrow Money on the credit of the United States;</a:t>
            </a:r>
          </a:p>
          <a:p>
            <a:pPr marL="14288" indent="0">
              <a:buFont typeface="Arial" panose="020B0604020202020204" pitchFamily="34" charset="0"/>
              <a:buNone/>
            </a:pPr>
            <a:r>
              <a:rPr lang="en-US" altLang="en-US" sz="1300" smtClean="0">
                <a:ea typeface="ＭＳ Ｐゴシック" panose="020B0600070205080204" pitchFamily="34" charset="-128"/>
              </a:rPr>
              <a:t>To regulate Commerce with foreign Nations, and among the several States, and with the Indian Tribes;</a:t>
            </a:r>
          </a:p>
          <a:p>
            <a:pPr marL="14288" indent="0">
              <a:buFont typeface="Arial" panose="020B0604020202020204" pitchFamily="34" charset="0"/>
              <a:buNone/>
            </a:pPr>
            <a:r>
              <a:rPr lang="en-US" altLang="en-US" sz="1300" smtClean="0">
                <a:ea typeface="ＭＳ Ｐゴシック" panose="020B0600070205080204" pitchFamily="34" charset="-128"/>
              </a:rPr>
              <a:t>To establish an uniform Rule of Naturalization, and uniform Laws on the subject of Bankruptcies throughout the [US];</a:t>
            </a:r>
          </a:p>
          <a:p>
            <a:pPr marL="14288" indent="0">
              <a:buFont typeface="Arial" panose="020B0604020202020204" pitchFamily="34" charset="0"/>
              <a:buNone/>
            </a:pPr>
            <a:r>
              <a:rPr lang="en-US" altLang="en-US" sz="1300" smtClean="0">
                <a:ea typeface="ＭＳ Ｐゴシック" panose="020B0600070205080204" pitchFamily="34" charset="-128"/>
              </a:rPr>
              <a:t>To coin Money, regulate the Value thereof, and of foreign Coin, and fix the Standard of Weights and Measures;</a:t>
            </a:r>
          </a:p>
          <a:p>
            <a:pPr marL="14288" indent="0">
              <a:buFont typeface="Arial" panose="020B0604020202020204" pitchFamily="34" charset="0"/>
              <a:buNone/>
            </a:pPr>
            <a:r>
              <a:rPr lang="en-US" altLang="en-US" sz="1300" smtClean="0">
                <a:ea typeface="ＭＳ Ｐゴシック" panose="020B0600070205080204" pitchFamily="34" charset="-128"/>
              </a:rPr>
              <a:t>To provide for the Punishment of counterfeiting the Securities and current coin of the United States;</a:t>
            </a:r>
          </a:p>
          <a:p>
            <a:pPr marL="14288" indent="0">
              <a:buFont typeface="Arial" panose="020B0604020202020204" pitchFamily="34" charset="0"/>
              <a:buNone/>
            </a:pPr>
            <a:r>
              <a:rPr lang="en-US" altLang="en-US" sz="1300" smtClean="0">
                <a:ea typeface="ＭＳ Ｐゴシック" panose="020B0600070205080204" pitchFamily="34" charset="-128"/>
              </a:rPr>
              <a:t>To establish Post Offices and post Roads;</a:t>
            </a:r>
          </a:p>
          <a:p>
            <a:pPr marL="14288" indent="0">
              <a:buFont typeface="Arial" panose="020B0604020202020204" pitchFamily="34" charset="0"/>
              <a:buNone/>
            </a:pPr>
            <a:r>
              <a:rPr lang="en-US" altLang="en-US" sz="1300" smtClean="0">
                <a:ea typeface="ＭＳ Ｐゴシック" panose="020B0600070205080204" pitchFamily="34" charset="-128"/>
              </a:rPr>
              <a:t>To promote the Progress of Science and useful Arts, by securing for limited Times to Authors and Inventors the exclusive Right to their respective Writings and Discoveries;</a:t>
            </a:r>
          </a:p>
          <a:p>
            <a:pPr marL="14288" indent="0">
              <a:buFont typeface="Arial" panose="020B0604020202020204" pitchFamily="34" charset="0"/>
              <a:buNone/>
            </a:pPr>
            <a:r>
              <a:rPr lang="en-US" altLang="en-US" sz="1300" smtClean="0">
                <a:ea typeface="ＭＳ Ｐゴシック" panose="020B0600070205080204" pitchFamily="34" charset="-128"/>
              </a:rPr>
              <a:t>To constitute Tribunals inferior to the Supreme Court;</a:t>
            </a:r>
          </a:p>
          <a:p>
            <a:pPr marL="14288" indent="0">
              <a:buFont typeface="Arial" panose="020B0604020202020204" pitchFamily="34" charset="0"/>
              <a:buNone/>
            </a:pPr>
            <a:r>
              <a:rPr lang="en-US" altLang="en-US" sz="1300" smtClean="0">
                <a:ea typeface="ＭＳ Ｐゴシック" panose="020B0600070205080204" pitchFamily="34" charset="-128"/>
              </a:rPr>
              <a:t>To define and punish Piracies and Felonies committed on the high Seas, and Offenses against the Law of Nations;</a:t>
            </a:r>
          </a:p>
          <a:p>
            <a:pPr marL="14288" indent="0">
              <a:buFont typeface="Arial" panose="020B0604020202020204" pitchFamily="34" charset="0"/>
              <a:buNone/>
            </a:pPr>
            <a:r>
              <a:rPr lang="en-US" altLang="en-US" sz="1300" smtClean="0">
                <a:ea typeface="ＭＳ Ｐゴシック" panose="020B0600070205080204" pitchFamily="34" charset="-128"/>
              </a:rPr>
              <a:t>To declare War, grant Letters of Marque and Reprisal, and make Rules concerning Captures on Land and Water;</a:t>
            </a:r>
          </a:p>
          <a:p>
            <a:pPr marL="14288" indent="0">
              <a:buFont typeface="Arial" panose="020B0604020202020204" pitchFamily="34" charset="0"/>
              <a:buNone/>
            </a:pPr>
            <a:r>
              <a:rPr lang="en-US" altLang="en-US" sz="1300" smtClean="0">
                <a:ea typeface="ＭＳ Ｐゴシック" panose="020B0600070205080204" pitchFamily="34" charset="-128"/>
              </a:rPr>
              <a:t>To raise and support Armies, but no Appropriation of Money to that Use shall be for a longer Term than two Years;</a:t>
            </a:r>
          </a:p>
          <a:p>
            <a:pPr marL="14288" indent="0">
              <a:buFont typeface="Arial" panose="020B0604020202020204" pitchFamily="34" charset="0"/>
              <a:buNone/>
            </a:pPr>
            <a:r>
              <a:rPr lang="en-US" altLang="en-US" sz="1300" smtClean="0">
                <a:ea typeface="ＭＳ Ｐゴシック" panose="020B0600070205080204" pitchFamily="34" charset="-128"/>
              </a:rPr>
              <a:t>To provide and maintain a Navy;</a:t>
            </a:r>
          </a:p>
          <a:p>
            <a:pPr marL="14288" indent="0">
              <a:buFont typeface="Arial" panose="020B0604020202020204" pitchFamily="34" charset="0"/>
              <a:buNone/>
            </a:pPr>
            <a:r>
              <a:rPr lang="en-US" altLang="en-US" sz="1300" smtClean="0">
                <a:ea typeface="ＭＳ Ｐゴシック" panose="020B0600070205080204" pitchFamily="34" charset="-128"/>
              </a:rPr>
              <a:t>To make Rules for the Government and Regulation of the land and naval Forces;</a:t>
            </a:r>
          </a:p>
          <a:p>
            <a:pPr marL="14288" indent="0">
              <a:buFont typeface="Arial" panose="020B0604020202020204" pitchFamily="34" charset="0"/>
              <a:buNone/>
            </a:pPr>
            <a:r>
              <a:rPr lang="en-US" altLang="en-US" sz="1300" smtClean="0">
                <a:ea typeface="ＭＳ Ｐゴシック" panose="020B0600070205080204" pitchFamily="34" charset="-128"/>
              </a:rPr>
              <a:t>To provide for calling forth the Militia to execute the Laws of the Union, suppress Insurrections and repel Invasions;</a:t>
            </a:r>
          </a:p>
          <a:p>
            <a:pPr marL="14288" indent="0">
              <a:buFont typeface="Arial" panose="020B0604020202020204" pitchFamily="34" charset="0"/>
              <a:buNone/>
            </a:pPr>
            <a:r>
              <a:rPr lang="en-US" altLang="en-US" sz="1300" smtClean="0">
                <a:ea typeface="ＭＳ Ｐゴシック" panose="020B0600070205080204" pitchFamily="34" charset="-128"/>
              </a:rPr>
              <a:t>To 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Congress;</a:t>
            </a:r>
          </a:p>
          <a:p>
            <a:pPr marL="14288" indent="0">
              <a:buFont typeface="Arial" panose="020B0604020202020204" pitchFamily="34" charset="0"/>
              <a:buNone/>
            </a:pPr>
            <a:r>
              <a:rPr lang="en-US" altLang="en-US" sz="1300" smtClean="0">
                <a:ea typeface="ＭＳ Ｐゴシック" panose="020B0600070205080204" pitchFamily="34" charset="-128"/>
              </a:rPr>
              <a:t>To exercise exclusive Legislation in all Cases whatsoever, over such District (not exceeding ten Miles square) as may, by Cession of particular States, and the Acceptance of Congress, become the Seat of the Government of the United States, and to exercise like Authority over all Places purchased by the Consent of the Legislature of the State in which the Same shall be, for the Erection of Forts, Magazines, Arsenals, dock-Yards, and other needful Buildings;—And</a:t>
            </a:r>
          </a:p>
          <a:p>
            <a:pPr marL="14288" indent="0">
              <a:buFont typeface="Arial" panose="020B0604020202020204" pitchFamily="34" charset="0"/>
              <a:buNone/>
            </a:pPr>
            <a:r>
              <a:rPr lang="en-US" altLang="en-US" sz="1300" smtClean="0">
                <a:ea typeface="ＭＳ Ｐゴシック" panose="020B0600070205080204" pitchFamily="34" charset="-128"/>
              </a:rPr>
              <a:t>To make all Laws which shall be necessary and proper for carrying into Execution the foregoing Powers, and all other Powers vested by this Constitution in the Government of the United States, or in any Department or Officer thereof.</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36538" y="36513"/>
            <a:ext cx="8670925" cy="628650"/>
          </a:xfrm>
        </p:spPr>
        <p:txBody>
          <a:bodyPr/>
          <a:lstStyle/>
          <a:p>
            <a:r>
              <a:rPr lang="en-US" altLang="en-US" sz="3000" smtClean="0">
                <a:ea typeface="ＭＳ Ｐゴシック" panose="020B0600070205080204" pitchFamily="34" charset="-128"/>
              </a:rPr>
              <a:t>Art II Presidential Power</a:t>
            </a:r>
          </a:p>
        </p:txBody>
      </p:sp>
      <p:sp>
        <p:nvSpPr>
          <p:cNvPr id="21506" name="Content Placeholder 2"/>
          <p:cNvSpPr>
            <a:spLocks noGrp="1"/>
          </p:cNvSpPr>
          <p:nvPr>
            <p:ph idx="1"/>
          </p:nvPr>
        </p:nvSpPr>
        <p:spPr>
          <a:xfrm>
            <a:off x="128588" y="665163"/>
            <a:ext cx="8907462" cy="6097587"/>
          </a:xfrm>
        </p:spPr>
        <p:txBody>
          <a:bodyPr/>
          <a:lstStyle/>
          <a:p>
            <a:pPr marL="123825" indent="-123825">
              <a:buFont typeface="Arial" panose="020B0604020202020204" pitchFamily="34" charset="0"/>
              <a:buNone/>
            </a:pPr>
            <a:r>
              <a:rPr lang="en-US" altLang="ja-JP" sz="2400" smtClean="0">
                <a:ea typeface="ＭＳ Ｐゴシック" panose="020B0600070205080204" pitchFamily="34" charset="-128"/>
              </a:rPr>
              <a:t>The executive power shall be vested in a President of the United States of America</a:t>
            </a:r>
          </a:p>
          <a:p>
            <a:pPr marL="123825" indent="-123825">
              <a:buFont typeface="Arial" panose="020B0604020202020204" pitchFamily="34" charset="0"/>
              <a:buNone/>
            </a:pPr>
            <a:r>
              <a:rPr lang="en-US" altLang="ja-JP" sz="2400" smtClean="0">
                <a:ea typeface="ＭＳ Ｐゴシック" panose="020B0600070205080204" pitchFamily="34" charset="-128"/>
              </a:rPr>
              <a:t>The President shall be commander in chief of army &amp; navy</a:t>
            </a:r>
          </a:p>
          <a:p>
            <a:pPr marL="123825" indent="-123825">
              <a:buFont typeface="Arial" panose="020B0604020202020204" pitchFamily="34" charset="0"/>
              <a:buNone/>
            </a:pPr>
            <a:r>
              <a:rPr lang="en-US" altLang="ja-JP" sz="2400" smtClean="0">
                <a:ea typeface="ＭＳ Ｐゴシック" panose="020B0600070205080204" pitchFamily="34" charset="-128"/>
              </a:rPr>
              <a:t>He may require the opinion, in writing, of the principal officer in each of the executive departments</a:t>
            </a:r>
          </a:p>
          <a:p>
            <a:pPr marL="123825" indent="-123825">
              <a:buFont typeface="Arial" panose="020B0604020202020204" pitchFamily="34" charset="0"/>
              <a:buNone/>
            </a:pPr>
            <a:r>
              <a:rPr lang="en-US" altLang="ja-JP" sz="2400" smtClean="0">
                <a:ea typeface="ＭＳ Ｐゴシック" panose="020B0600070205080204" pitchFamily="34" charset="-128"/>
              </a:rPr>
              <a:t>He shall have power to grant reprieves and pardons</a:t>
            </a:r>
          </a:p>
          <a:p>
            <a:pPr marL="123825" indent="-123825">
              <a:buFont typeface="Arial" panose="020B0604020202020204" pitchFamily="34" charset="0"/>
              <a:buNone/>
            </a:pPr>
            <a:r>
              <a:rPr lang="en-US" altLang="ja-JP" sz="2400" smtClean="0">
                <a:ea typeface="ＭＳ Ｐゴシック" panose="020B0600070205080204" pitchFamily="34" charset="-128"/>
              </a:rPr>
              <a:t>He shall have power, by and with the advice and consent of the Senate, to make treaties</a:t>
            </a:r>
          </a:p>
          <a:p>
            <a:pPr marL="123825" indent="-123825">
              <a:buFont typeface="Arial" panose="020B0604020202020204" pitchFamily="34" charset="0"/>
              <a:buNone/>
            </a:pPr>
            <a:r>
              <a:rPr lang="en-US" altLang="ja-JP" sz="2400" smtClean="0">
                <a:ea typeface="ＭＳ Ｐゴシック" panose="020B0600070205080204" pitchFamily="34" charset="-128"/>
              </a:rPr>
              <a:t>He shall nominate, and by and with the advice and consent of the Senate, shall appoint ambassadors, . . . judges of the Supreme Court, and all other officers of the United States</a:t>
            </a:r>
          </a:p>
          <a:p>
            <a:pPr marL="123825" indent="-123825">
              <a:buFont typeface="Arial" panose="020B0604020202020204" pitchFamily="34" charset="0"/>
              <a:buNone/>
            </a:pPr>
            <a:r>
              <a:rPr lang="en-US" altLang="ja-JP" sz="2400" smtClean="0">
                <a:ea typeface="ＭＳ Ｐゴシック" panose="020B0600070205080204" pitchFamily="34" charset="-128"/>
              </a:rPr>
              <a:t>He may, on extraordinary occasions, convene [or adjourn] both Houses [of Congress]…</a:t>
            </a:r>
          </a:p>
          <a:p>
            <a:pPr marL="123825" indent="-123825">
              <a:buFont typeface="Arial" panose="020B0604020202020204" pitchFamily="34" charset="0"/>
              <a:buNone/>
            </a:pPr>
            <a:r>
              <a:rPr lang="en-US" altLang="ja-JP" sz="2400" smtClean="0">
                <a:ea typeface="ＭＳ Ｐゴシック" panose="020B0600070205080204" pitchFamily="34" charset="-128"/>
              </a:rPr>
              <a:t>He shall receive ambassadors and other public ministers</a:t>
            </a:r>
          </a:p>
          <a:p>
            <a:pPr marL="123825" indent="-123825">
              <a:buFont typeface="Arial" panose="020B0604020202020204" pitchFamily="34" charset="0"/>
              <a:buNone/>
            </a:pPr>
            <a:r>
              <a:rPr lang="en-US" altLang="ja-JP" sz="2400" smtClean="0">
                <a:ea typeface="ＭＳ Ｐゴシック" panose="020B0600070205080204" pitchFamily="34" charset="-128"/>
              </a:rPr>
              <a:t>He shall take care that the laws be faithfully executed</a:t>
            </a:r>
          </a:p>
          <a:p>
            <a:pPr marL="123825" indent="-123825">
              <a:buFont typeface="Arial" panose="020B0604020202020204" pitchFamily="34" charset="0"/>
              <a:buNone/>
            </a:pPr>
            <a:endParaRPr lang="en-US" altLang="ja-JP" sz="24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36538" y="36513"/>
            <a:ext cx="8670925" cy="628650"/>
          </a:xfrm>
        </p:spPr>
        <p:txBody>
          <a:bodyPr/>
          <a:lstStyle/>
          <a:p>
            <a:r>
              <a:rPr lang="en-US" altLang="en-US" sz="3000" smtClean="0">
                <a:ea typeface="ＭＳ Ｐゴシック" panose="020B0600070205080204" pitchFamily="34" charset="-128"/>
              </a:rPr>
              <a:t>Art II Presidential Power</a:t>
            </a:r>
          </a:p>
        </p:txBody>
      </p:sp>
      <p:sp>
        <p:nvSpPr>
          <p:cNvPr id="23554" name="Content Placeholder 2"/>
          <p:cNvSpPr>
            <a:spLocks noGrp="1"/>
          </p:cNvSpPr>
          <p:nvPr>
            <p:ph idx="1"/>
          </p:nvPr>
        </p:nvSpPr>
        <p:spPr>
          <a:xfrm>
            <a:off x="128588" y="665163"/>
            <a:ext cx="8907462" cy="6097587"/>
          </a:xfrm>
        </p:spPr>
        <p:txBody>
          <a:bodyPr/>
          <a:lstStyle/>
          <a:p>
            <a:pPr marL="123825" indent="-123825">
              <a:buFont typeface="Arial" panose="020B0604020202020204" pitchFamily="34" charset="0"/>
              <a:buNone/>
            </a:pPr>
            <a:r>
              <a:rPr lang="en-US" altLang="ja-JP" sz="2400" b="1" smtClean="0">
                <a:ea typeface="ＭＳ Ｐゴシック" panose="020B0600070205080204" pitchFamily="34" charset="-128"/>
              </a:rPr>
              <a:t>The</a:t>
            </a:r>
            <a:r>
              <a:rPr lang="en-US" altLang="ja-JP" sz="2400" smtClean="0">
                <a:ea typeface="ＭＳ Ｐゴシック" panose="020B0600070205080204" pitchFamily="34" charset="-128"/>
              </a:rPr>
              <a:t> </a:t>
            </a:r>
            <a:r>
              <a:rPr lang="en-US" altLang="ja-JP" sz="2400" b="1" smtClean="0">
                <a:ea typeface="ＭＳ Ｐゴシック" panose="020B0600070205080204" pitchFamily="34" charset="-128"/>
              </a:rPr>
              <a:t>executive power </a:t>
            </a:r>
            <a:r>
              <a:rPr lang="en-US" altLang="ja-JP" sz="2400" smtClean="0">
                <a:ea typeface="ＭＳ Ｐゴシック" panose="020B0600070205080204" pitchFamily="34" charset="-128"/>
              </a:rPr>
              <a:t>shall be vested in a President of the United States of America</a:t>
            </a:r>
          </a:p>
          <a:p>
            <a:pPr marL="123825" indent="-123825">
              <a:buFont typeface="Arial" panose="020B0604020202020204" pitchFamily="34" charset="0"/>
              <a:buNone/>
            </a:pPr>
            <a:r>
              <a:rPr lang="en-US" altLang="ja-JP" sz="2400" smtClean="0">
                <a:ea typeface="ＭＳ Ｐゴシック" panose="020B0600070205080204" pitchFamily="34" charset="-128"/>
              </a:rPr>
              <a:t>The President shall be commander in chief of army &amp; navy</a:t>
            </a:r>
          </a:p>
          <a:p>
            <a:pPr marL="123825" indent="-123825">
              <a:buFont typeface="Arial" panose="020B0604020202020204" pitchFamily="34" charset="0"/>
              <a:buNone/>
            </a:pPr>
            <a:r>
              <a:rPr lang="en-US" altLang="ja-JP" sz="2400" smtClean="0">
                <a:ea typeface="ＭＳ Ｐゴシック" panose="020B0600070205080204" pitchFamily="34" charset="-128"/>
              </a:rPr>
              <a:t>He may require the opinion, in writing, of the principal officer in each of the executive departments</a:t>
            </a:r>
          </a:p>
          <a:p>
            <a:pPr marL="123825" indent="-123825">
              <a:buFont typeface="Arial" panose="020B0604020202020204" pitchFamily="34" charset="0"/>
              <a:buNone/>
            </a:pPr>
            <a:r>
              <a:rPr lang="en-US" altLang="ja-JP" sz="2400" smtClean="0">
                <a:ea typeface="ＭＳ Ｐゴシック" panose="020B0600070205080204" pitchFamily="34" charset="-128"/>
              </a:rPr>
              <a:t>He shall have power to grant reprieves and pardons</a:t>
            </a:r>
          </a:p>
          <a:p>
            <a:pPr marL="123825" indent="-123825">
              <a:buFont typeface="Arial" panose="020B0604020202020204" pitchFamily="34" charset="0"/>
              <a:buNone/>
            </a:pPr>
            <a:r>
              <a:rPr lang="en-US" altLang="ja-JP" sz="2400" smtClean="0">
                <a:ea typeface="ＭＳ Ｐゴシック" panose="020B0600070205080204" pitchFamily="34" charset="-128"/>
              </a:rPr>
              <a:t>He shall have power, by and with the advice and consent of the Senate, to make treaties</a:t>
            </a:r>
          </a:p>
          <a:p>
            <a:pPr marL="123825" indent="-123825">
              <a:buFont typeface="Arial" panose="020B0604020202020204" pitchFamily="34" charset="0"/>
              <a:buNone/>
            </a:pPr>
            <a:r>
              <a:rPr lang="en-US" altLang="ja-JP" sz="2400" smtClean="0">
                <a:ea typeface="ＭＳ Ｐゴシック" panose="020B0600070205080204" pitchFamily="34" charset="-128"/>
              </a:rPr>
              <a:t>He shall nominate, and by and with the advice and consent of the Senate, shall appoint ambassadors, . . . judges of the Supreme Court, and all other officers of the United States</a:t>
            </a:r>
          </a:p>
          <a:p>
            <a:pPr marL="123825" indent="-123825">
              <a:buFont typeface="Arial" panose="020B0604020202020204" pitchFamily="34" charset="0"/>
              <a:buNone/>
            </a:pPr>
            <a:r>
              <a:rPr lang="en-US" altLang="ja-JP" sz="2400" smtClean="0">
                <a:ea typeface="ＭＳ Ｐゴシック" panose="020B0600070205080204" pitchFamily="34" charset="-128"/>
              </a:rPr>
              <a:t>He may, on extraordinary occasions, convene [or adjourn] both Houses [of Congress]…</a:t>
            </a:r>
          </a:p>
          <a:p>
            <a:pPr marL="123825" indent="-123825">
              <a:buFont typeface="Arial" panose="020B0604020202020204" pitchFamily="34" charset="0"/>
              <a:buNone/>
            </a:pPr>
            <a:r>
              <a:rPr lang="en-US" altLang="ja-JP" sz="2400" smtClean="0">
                <a:ea typeface="ＭＳ Ｐゴシック" panose="020B0600070205080204" pitchFamily="34" charset="-128"/>
              </a:rPr>
              <a:t>He shall receive ambassadors and other public ministers</a:t>
            </a:r>
          </a:p>
          <a:p>
            <a:pPr marL="123825" indent="-123825">
              <a:buFont typeface="Arial" panose="020B0604020202020204" pitchFamily="34" charset="0"/>
              <a:buNone/>
            </a:pPr>
            <a:r>
              <a:rPr lang="en-US" altLang="ja-JP" sz="2400" smtClean="0">
                <a:ea typeface="ＭＳ Ｐゴシック" panose="020B0600070205080204" pitchFamily="34" charset="-128"/>
              </a:rPr>
              <a:t>He shall take care that the laws be faithfully executed</a:t>
            </a:r>
          </a:p>
          <a:p>
            <a:pPr marL="123825" indent="-123825">
              <a:buFont typeface="Arial" panose="020B0604020202020204" pitchFamily="34" charset="0"/>
              <a:buNone/>
            </a:pPr>
            <a:endParaRPr lang="en-US" altLang="ja-JP" sz="24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36538" y="36513"/>
            <a:ext cx="8670925" cy="628650"/>
          </a:xfrm>
        </p:spPr>
        <p:txBody>
          <a:bodyPr/>
          <a:lstStyle/>
          <a:p>
            <a:r>
              <a:rPr lang="en-US" altLang="en-US" sz="3000" smtClean="0">
                <a:ea typeface="ＭＳ Ｐゴシック" panose="020B0600070205080204" pitchFamily="34" charset="-128"/>
              </a:rPr>
              <a:t>Art II Presidential Power</a:t>
            </a:r>
          </a:p>
        </p:txBody>
      </p:sp>
      <p:sp>
        <p:nvSpPr>
          <p:cNvPr id="25602" name="Content Placeholder 2"/>
          <p:cNvSpPr>
            <a:spLocks noGrp="1"/>
          </p:cNvSpPr>
          <p:nvPr>
            <p:ph idx="1"/>
          </p:nvPr>
        </p:nvSpPr>
        <p:spPr>
          <a:xfrm>
            <a:off x="128588" y="665163"/>
            <a:ext cx="8907462" cy="6097587"/>
          </a:xfrm>
        </p:spPr>
        <p:txBody>
          <a:bodyPr/>
          <a:lstStyle/>
          <a:p>
            <a:pPr marL="123825" indent="-123825">
              <a:buFont typeface="Arial" panose="020B0604020202020204" pitchFamily="34" charset="0"/>
              <a:buNone/>
            </a:pPr>
            <a:r>
              <a:rPr lang="en-US" altLang="ja-JP" sz="2400" b="1" smtClean="0">
                <a:ea typeface="ＭＳ Ｐゴシック" panose="020B0600070205080204" pitchFamily="34" charset="-128"/>
              </a:rPr>
              <a:t>The</a:t>
            </a:r>
            <a:r>
              <a:rPr lang="en-US" altLang="ja-JP" sz="2400" smtClean="0">
                <a:ea typeface="ＭＳ Ｐゴシック" panose="020B0600070205080204" pitchFamily="34" charset="-128"/>
              </a:rPr>
              <a:t> </a:t>
            </a:r>
            <a:r>
              <a:rPr lang="en-US" altLang="ja-JP" sz="2400" b="1" smtClean="0">
                <a:ea typeface="ＭＳ Ｐゴシック" panose="020B0600070205080204" pitchFamily="34" charset="-128"/>
              </a:rPr>
              <a:t>executive power </a:t>
            </a:r>
            <a:r>
              <a:rPr lang="en-US" altLang="ja-JP" sz="2400" smtClean="0">
                <a:ea typeface="ＭＳ Ｐゴシック" panose="020B0600070205080204" pitchFamily="34" charset="-128"/>
              </a:rPr>
              <a:t>shall be vested in a President of the United States of America</a:t>
            </a:r>
          </a:p>
          <a:p>
            <a:pPr marL="123825" indent="-123825">
              <a:buFont typeface="Arial" panose="020B0604020202020204" pitchFamily="34" charset="0"/>
              <a:buNone/>
            </a:pPr>
            <a:r>
              <a:rPr lang="en-US" altLang="ja-JP" sz="2400" smtClean="0">
                <a:ea typeface="ＭＳ Ｐゴシック" panose="020B0600070205080204" pitchFamily="34" charset="-128"/>
              </a:rPr>
              <a:t>The President shall be </a:t>
            </a:r>
            <a:r>
              <a:rPr lang="en-US" altLang="ja-JP" sz="2400" b="1" smtClean="0">
                <a:ea typeface="ＭＳ Ｐゴシック" panose="020B0600070205080204" pitchFamily="34" charset="-128"/>
              </a:rPr>
              <a:t>commander in chief</a:t>
            </a:r>
            <a:r>
              <a:rPr lang="en-US" altLang="ja-JP" sz="2400" smtClean="0">
                <a:ea typeface="ＭＳ Ｐゴシック" panose="020B0600070205080204" pitchFamily="34" charset="-128"/>
              </a:rPr>
              <a:t> of army &amp; navy</a:t>
            </a:r>
            <a:endParaRPr lang="en-US" altLang="ja-JP" sz="2400" b="1" smtClean="0">
              <a:ea typeface="ＭＳ Ｐゴシック" panose="020B0600070205080204" pitchFamily="34" charset="-128"/>
            </a:endParaRPr>
          </a:p>
          <a:p>
            <a:pPr marL="123825" indent="-123825">
              <a:buFont typeface="Arial" panose="020B0604020202020204" pitchFamily="34" charset="0"/>
              <a:buNone/>
            </a:pPr>
            <a:r>
              <a:rPr lang="en-US" altLang="ja-JP" sz="2400" smtClean="0">
                <a:ea typeface="ＭＳ Ｐゴシック" panose="020B0600070205080204" pitchFamily="34" charset="-128"/>
              </a:rPr>
              <a:t>He may require the opinion, in writing, of the principal officer in each of the executive departments</a:t>
            </a:r>
          </a:p>
          <a:p>
            <a:pPr marL="123825" indent="-123825">
              <a:buFont typeface="Arial" panose="020B0604020202020204" pitchFamily="34" charset="0"/>
              <a:buNone/>
            </a:pPr>
            <a:r>
              <a:rPr lang="en-US" altLang="ja-JP" sz="2400" smtClean="0">
                <a:ea typeface="ＭＳ Ｐゴシック" panose="020B0600070205080204" pitchFamily="34" charset="-128"/>
              </a:rPr>
              <a:t>He shall have power to grant reprieves and pardons</a:t>
            </a:r>
          </a:p>
          <a:p>
            <a:pPr marL="123825" indent="-123825">
              <a:buFont typeface="Arial" panose="020B0604020202020204" pitchFamily="34" charset="0"/>
              <a:buNone/>
            </a:pPr>
            <a:r>
              <a:rPr lang="en-US" altLang="ja-JP" sz="2400" smtClean="0">
                <a:ea typeface="ＭＳ Ｐゴシック" panose="020B0600070205080204" pitchFamily="34" charset="-128"/>
              </a:rPr>
              <a:t>He shall have power, by and with the advice and consent of the Senate, to make treaties</a:t>
            </a:r>
          </a:p>
          <a:p>
            <a:pPr marL="123825" indent="-123825">
              <a:buFont typeface="Arial" panose="020B0604020202020204" pitchFamily="34" charset="0"/>
              <a:buNone/>
            </a:pPr>
            <a:r>
              <a:rPr lang="en-US" altLang="ja-JP" sz="2400" smtClean="0">
                <a:ea typeface="ＭＳ Ｐゴシック" panose="020B0600070205080204" pitchFamily="34" charset="-128"/>
              </a:rPr>
              <a:t>He shall nominate, and by and with the advice and consent of the Senate, shall appoint ambassadors, . . . judges of the Supreme Court, and all other officers of the United States</a:t>
            </a:r>
          </a:p>
          <a:p>
            <a:pPr marL="123825" indent="-123825">
              <a:buFont typeface="Arial" panose="020B0604020202020204" pitchFamily="34" charset="0"/>
              <a:buNone/>
            </a:pPr>
            <a:r>
              <a:rPr lang="en-US" altLang="ja-JP" sz="2400" smtClean="0">
                <a:ea typeface="ＭＳ Ｐゴシック" panose="020B0600070205080204" pitchFamily="34" charset="-128"/>
              </a:rPr>
              <a:t>He may, on extraordinary occasions, convene [or adjourn] both Houses [of Congress]…</a:t>
            </a:r>
          </a:p>
          <a:p>
            <a:pPr marL="123825" indent="-123825">
              <a:buFont typeface="Arial" panose="020B0604020202020204" pitchFamily="34" charset="0"/>
              <a:buNone/>
            </a:pPr>
            <a:r>
              <a:rPr lang="en-US" altLang="ja-JP" sz="2400" smtClean="0">
                <a:ea typeface="ＭＳ Ｐゴシック" panose="020B0600070205080204" pitchFamily="34" charset="-128"/>
              </a:rPr>
              <a:t>He shall receive ambassadors and other public ministers</a:t>
            </a:r>
          </a:p>
          <a:p>
            <a:pPr marL="123825" indent="-123825">
              <a:buFont typeface="Arial" panose="020B0604020202020204" pitchFamily="34" charset="0"/>
              <a:buNone/>
            </a:pPr>
            <a:r>
              <a:rPr lang="en-US" altLang="ja-JP" sz="2400" smtClean="0">
                <a:ea typeface="ＭＳ Ｐゴシック" panose="020B0600070205080204" pitchFamily="34" charset="-128"/>
              </a:rPr>
              <a:t>He shall take care that the laws be faithfully executed</a:t>
            </a:r>
          </a:p>
          <a:p>
            <a:pPr marL="123825" indent="-123825">
              <a:buFont typeface="Arial" panose="020B0604020202020204" pitchFamily="34" charset="0"/>
              <a:buNone/>
            </a:pPr>
            <a:endParaRPr lang="en-US" altLang="ja-JP" sz="24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36538" y="36513"/>
            <a:ext cx="8670925" cy="628650"/>
          </a:xfrm>
        </p:spPr>
        <p:txBody>
          <a:bodyPr/>
          <a:lstStyle/>
          <a:p>
            <a:r>
              <a:rPr lang="en-US" altLang="en-US" sz="3000" smtClean="0">
                <a:ea typeface="ＭＳ Ｐゴシック" panose="020B0600070205080204" pitchFamily="34" charset="-128"/>
              </a:rPr>
              <a:t>Art II Presidential Power</a:t>
            </a:r>
          </a:p>
        </p:txBody>
      </p:sp>
      <p:sp>
        <p:nvSpPr>
          <p:cNvPr id="27650" name="Content Placeholder 2"/>
          <p:cNvSpPr>
            <a:spLocks noGrp="1"/>
          </p:cNvSpPr>
          <p:nvPr>
            <p:ph idx="1"/>
          </p:nvPr>
        </p:nvSpPr>
        <p:spPr>
          <a:xfrm>
            <a:off x="128588" y="665163"/>
            <a:ext cx="8907462" cy="6097587"/>
          </a:xfrm>
        </p:spPr>
        <p:txBody>
          <a:bodyPr/>
          <a:lstStyle/>
          <a:p>
            <a:pPr marL="123825" indent="-123825">
              <a:buFont typeface="Arial" panose="020B0604020202020204" pitchFamily="34" charset="0"/>
              <a:buNone/>
            </a:pPr>
            <a:r>
              <a:rPr lang="en-US" altLang="ja-JP" sz="2400" b="1" smtClean="0">
                <a:ea typeface="ＭＳ Ｐゴシック" panose="020B0600070205080204" pitchFamily="34" charset="-128"/>
              </a:rPr>
              <a:t>The</a:t>
            </a:r>
            <a:r>
              <a:rPr lang="en-US" altLang="ja-JP" sz="2400" smtClean="0">
                <a:ea typeface="ＭＳ Ｐゴシック" panose="020B0600070205080204" pitchFamily="34" charset="-128"/>
              </a:rPr>
              <a:t> </a:t>
            </a:r>
            <a:r>
              <a:rPr lang="en-US" altLang="ja-JP" sz="2400" b="1" smtClean="0">
                <a:ea typeface="ＭＳ Ｐゴシック" panose="020B0600070205080204" pitchFamily="34" charset="-128"/>
              </a:rPr>
              <a:t>executive power </a:t>
            </a:r>
            <a:r>
              <a:rPr lang="en-US" altLang="ja-JP" sz="2400" smtClean="0">
                <a:ea typeface="ＭＳ Ｐゴシック" panose="020B0600070205080204" pitchFamily="34" charset="-128"/>
              </a:rPr>
              <a:t>shall be vested in a President of the United States of America</a:t>
            </a:r>
          </a:p>
          <a:p>
            <a:pPr marL="123825" indent="-123825">
              <a:buFont typeface="Arial" panose="020B0604020202020204" pitchFamily="34" charset="0"/>
              <a:buNone/>
            </a:pPr>
            <a:r>
              <a:rPr lang="en-US" altLang="ja-JP" sz="2400" smtClean="0">
                <a:ea typeface="ＭＳ Ｐゴシック" panose="020B0600070205080204" pitchFamily="34" charset="-128"/>
              </a:rPr>
              <a:t>The President shall be </a:t>
            </a:r>
            <a:r>
              <a:rPr lang="en-US" altLang="ja-JP" sz="2400" b="1" smtClean="0">
                <a:ea typeface="ＭＳ Ｐゴシック" panose="020B0600070205080204" pitchFamily="34" charset="-128"/>
              </a:rPr>
              <a:t>commander in chief</a:t>
            </a:r>
            <a:r>
              <a:rPr lang="en-US" altLang="ja-JP" sz="2400" smtClean="0">
                <a:ea typeface="ＭＳ Ｐゴシック" panose="020B0600070205080204" pitchFamily="34" charset="-128"/>
              </a:rPr>
              <a:t> of army &amp; navy</a:t>
            </a:r>
            <a:endParaRPr lang="en-US" altLang="ja-JP" sz="2400" b="1" smtClean="0">
              <a:ea typeface="ＭＳ Ｐゴシック" panose="020B0600070205080204" pitchFamily="34" charset="-128"/>
            </a:endParaRPr>
          </a:p>
          <a:p>
            <a:pPr marL="123825" indent="-123825">
              <a:buFont typeface="Arial" panose="020B0604020202020204" pitchFamily="34" charset="0"/>
              <a:buNone/>
            </a:pPr>
            <a:r>
              <a:rPr lang="en-US" altLang="ja-JP" sz="2400" smtClean="0">
                <a:ea typeface="ＭＳ Ｐゴシック" panose="020B0600070205080204" pitchFamily="34" charset="-128"/>
              </a:rPr>
              <a:t>He may require the opinion, in writing, of the principal officer in each of the executive departments</a:t>
            </a:r>
          </a:p>
          <a:p>
            <a:pPr marL="123825" indent="-123825">
              <a:buFont typeface="Arial" panose="020B0604020202020204" pitchFamily="34" charset="0"/>
              <a:buNone/>
            </a:pPr>
            <a:r>
              <a:rPr lang="en-US" altLang="ja-JP" sz="2400" smtClean="0">
                <a:ea typeface="ＭＳ Ｐゴシック" panose="020B0600070205080204" pitchFamily="34" charset="-128"/>
              </a:rPr>
              <a:t>He shall have power to grant reprieves and pardons</a:t>
            </a:r>
          </a:p>
          <a:p>
            <a:pPr marL="123825" indent="-123825">
              <a:buFont typeface="Arial" panose="020B0604020202020204" pitchFamily="34" charset="0"/>
              <a:buNone/>
            </a:pPr>
            <a:r>
              <a:rPr lang="en-US" altLang="ja-JP" sz="2400" smtClean="0">
                <a:ea typeface="ＭＳ Ｐゴシック" panose="020B0600070205080204" pitchFamily="34" charset="-128"/>
              </a:rPr>
              <a:t>He shall have power, by and with the advice and consent of the Senate, to make treaties</a:t>
            </a:r>
          </a:p>
          <a:p>
            <a:pPr marL="123825" indent="-123825">
              <a:buFont typeface="Arial" panose="020B0604020202020204" pitchFamily="34" charset="0"/>
              <a:buNone/>
            </a:pPr>
            <a:r>
              <a:rPr lang="en-US" altLang="ja-JP" sz="2400" smtClean="0">
                <a:ea typeface="ＭＳ Ｐゴシック" panose="020B0600070205080204" pitchFamily="34" charset="-128"/>
              </a:rPr>
              <a:t>He shall nominate, and by and with the advice and consent of the Senate, shall appoint ambassadors, . . . judges of the Supreme Court, and all other officers of the United States</a:t>
            </a:r>
          </a:p>
          <a:p>
            <a:pPr marL="123825" indent="-123825">
              <a:buFont typeface="Arial" panose="020B0604020202020204" pitchFamily="34" charset="0"/>
              <a:buNone/>
            </a:pPr>
            <a:r>
              <a:rPr lang="en-US" altLang="ja-JP" sz="2400" smtClean="0">
                <a:ea typeface="ＭＳ Ｐゴシック" panose="020B0600070205080204" pitchFamily="34" charset="-128"/>
              </a:rPr>
              <a:t>He may, on extraordinary occasions, convene [or adjourn] both Houses [of Congress]…</a:t>
            </a:r>
          </a:p>
          <a:p>
            <a:pPr marL="123825" indent="-123825">
              <a:buFont typeface="Arial" panose="020B0604020202020204" pitchFamily="34" charset="0"/>
              <a:buNone/>
            </a:pPr>
            <a:r>
              <a:rPr lang="en-US" altLang="ja-JP" sz="2400" smtClean="0">
                <a:ea typeface="ＭＳ Ｐゴシック" panose="020B0600070205080204" pitchFamily="34" charset="-128"/>
              </a:rPr>
              <a:t>He shall </a:t>
            </a:r>
            <a:r>
              <a:rPr lang="en-US" altLang="ja-JP" sz="2400" b="1" smtClean="0">
                <a:ea typeface="ＭＳ Ｐゴシック" panose="020B0600070205080204" pitchFamily="34" charset="-128"/>
              </a:rPr>
              <a:t>receive ambassadors </a:t>
            </a:r>
            <a:r>
              <a:rPr lang="en-US" altLang="ja-JP" sz="2400" smtClean="0">
                <a:ea typeface="ＭＳ Ｐゴシック" panose="020B0600070205080204" pitchFamily="34" charset="-128"/>
              </a:rPr>
              <a:t>and other public ministers</a:t>
            </a:r>
          </a:p>
          <a:p>
            <a:pPr marL="123825" indent="-123825">
              <a:buFont typeface="Arial" panose="020B0604020202020204" pitchFamily="34" charset="0"/>
              <a:buNone/>
            </a:pPr>
            <a:r>
              <a:rPr lang="en-US" altLang="ja-JP" sz="2400" smtClean="0">
                <a:ea typeface="ＭＳ Ｐゴシック" panose="020B0600070205080204" pitchFamily="34" charset="-128"/>
              </a:rPr>
              <a:t>He shall take care that the laws be faithfully executed</a:t>
            </a:r>
          </a:p>
          <a:p>
            <a:pPr marL="123825" indent="-123825">
              <a:buFont typeface="Arial" panose="020B0604020202020204" pitchFamily="34" charset="0"/>
              <a:buNone/>
            </a:pPr>
            <a:endParaRPr lang="en-US" altLang="ja-JP" sz="24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36538" y="36513"/>
            <a:ext cx="8670925" cy="628650"/>
          </a:xfrm>
        </p:spPr>
        <p:txBody>
          <a:bodyPr/>
          <a:lstStyle/>
          <a:p>
            <a:r>
              <a:rPr lang="en-US" altLang="en-US" sz="3000" smtClean="0">
                <a:ea typeface="ＭＳ Ｐゴシック" panose="020B0600070205080204" pitchFamily="34" charset="-128"/>
              </a:rPr>
              <a:t>Art II Presidential Power</a:t>
            </a:r>
          </a:p>
        </p:txBody>
      </p:sp>
      <p:sp>
        <p:nvSpPr>
          <p:cNvPr id="29698" name="Content Placeholder 2"/>
          <p:cNvSpPr>
            <a:spLocks noGrp="1"/>
          </p:cNvSpPr>
          <p:nvPr>
            <p:ph idx="1"/>
          </p:nvPr>
        </p:nvSpPr>
        <p:spPr>
          <a:xfrm>
            <a:off x="128588" y="665163"/>
            <a:ext cx="8907462" cy="6097587"/>
          </a:xfrm>
        </p:spPr>
        <p:txBody>
          <a:bodyPr/>
          <a:lstStyle/>
          <a:p>
            <a:pPr marL="123825" indent="-123825">
              <a:buFont typeface="Arial" panose="020B0604020202020204" pitchFamily="34" charset="0"/>
              <a:buNone/>
            </a:pPr>
            <a:r>
              <a:rPr lang="en-US" altLang="ja-JP" sz="2400" b="1" smtClean="0">
                <a:ea typeface="ＭＳ Ｐゴシック" panose="020B0600070205080204" pitchFamily="34" charset="-128"/>
              </a:rPr>
              <a:t>The</a:t>
            </a:r>
            <a:r>
              <a:rPr lang="en-US" altLang="ja-JP" sz="2400" smtClean="0">
                <a:ea typeface="ＭＳ Ｐゴシック" panose="020B0600070205080204" pitchFamily="34" charset="-128"/>
              </a:rPr>
              <a:t> </a:t>
            </a:r>
            <a:r>
              <a:rPr lang="en-US" altLang="ja-JP" sz="2400" b="1" smtClean="0">
                <a:ea typeface="ＭＳ Ｐゴシック" panose="020B0600070205080204" pitchFamily="34" charset="-128"/>
              </a:rPr>
              <a:t>executive power </a:t>
            </a:r>
            <a:r>
              <a:rPr lang="en-US" altLang="ja-JP" sz="2400" smtClean="0">
                <a:ea typeface="ＭＳ Ｐゴシック" panose="020B0600070205080204" pitchFamily="34" charset="-128"/>
              </a:rPr>
              <a:t>shall be vested in a President of the United States of America</a:t>
            </a:r>
          </a:p>
          <a:p>
            <a:pPr marL="123825" indent="-123825">
              <a:buFont typeface="Arial" panose="020B0604020202020204" pitchFamily="34" charset="0"/>
              <a:buNone/>
            </a:pPr>
            <a:r>
              <a:rPr lang="en-US" altLang="ja-JP" sz="2400" smtClean="0">
                <a:ea typeface="ＭＳ Ｐゴシック" panose="020B0600070205080204" pitchFamily="34" charset="-128"/>
              </a:rPr>
              <a:t>The President shall be </a:t>
            </a:r>
            <a:r>
              <a:rPr lang="en-US" altLang="ja-JP" sz="2400" b="1" smtClean="0">
                <a:ea typeface="ＭＳ Ｐゴシック" panose="020B0600070205080204" pitchFamily="34" charset="-128"/>
              </a:rPr>
              <a:t>commander in chief</a:t>
            </a:r>
            <a:r>
              <a:rPr lang="en-US" altLang="ja-JP" sz="2400" smtClean="0">
                <a:ea typeface="ＭＳ Ｐゴシック" panose="020B0600070205080204" pitchFamily="34" charset="-128"/>
              </a:rPr>
              <a:t> of army &amp; navy</a:t>
            </a:r>
            <a:endParaRPr lang="en-US" altLang="ja-JP" sz="2400" b="1" smtClean="0">
              <a:ea typeface="ＭＳ Ｐゴシック" panose="020B0600070205080204" pitchFamily="34" charset="-128"/>
            </a:endParaRPr>
          </a:p>
          <a:p>
            <a:pPr marL="123825" indent="-123825">
              <a:buFont typeface="Arial" panose="020B0604020202020204" pitchFamily="34" charset="0"/>
              <a:buNone/>
            </a:pPr>
            <a:r>
              <a:rPr lang="en-US" altLang="ja-JP" sz="2400" smtClean="0">
                <a:ea typeface="ＭＳ Ｐゴシック" panose="020B0600070205080204" pitchFamily="34" charset="-128"/>
              </a:rPr>
              <a:t>He may require the opinion, in writing, of the principal officer in each of the executive departments</a:t>
            </a:r>
          </a:p>
          <a:p>
            <a:pPr marL="123825" indent="-123825">
              <a:buFont typeface="Arial" panose="020B0604020202020204" pitchFamily="34" charset="0"/>
              <a:buNone/>
            </a:pPr>
            <a:r>
              <a:rPr lang="en-US" altLang="ja-JP" sz="2400" smtClean="0">
                <a:ea typeface="ＭＳ Ｐゴシック" panose="020B0600070205080204" pitchFamily="34" charset="-128"/>
              </a:rPr>
              <a:t>He shall have power to grant reprieves and pardons</a:t>
            </a:r>
          </a:p>
          <a:p>
            <a:pPr marL="123825" indent="-123825">
              <a:buFont typeface="Arial" panose="020B0604020202020204" pitchFamily="34" charset="0"/>
              <a:buNone/>
            </a:pPr>
            <a:r>
              <a:rPr lang="en-US" altLang="ja-JP" sz="2400" smtClean="0">
                <a:ea typeface="ＭＳ Ｐゴシック" panose="020B0600070205080204" pitchFamily="34" charset="-128"/>
              </a:rPr>
              <a:t>He shall have power, by and with the advice and consent of the Senate, to make treaties</a:t>
            </a:r>
          </a:p>
          <a:p>
            <a:pPr marL="123825" indent="-123825">
              <a:buFont typeface="Arial" panose="020B0604020202020204" pitchFamily="34" charset="0"/>
              <a:buNone/>
            </a:pPr>
            <a:r>
              <a:rPr lang="en-US" altLang="ja-JP" sz="2400" smtClean="0">
                <a:ea typeface="ＭＳ Ｐゴシック" panose="020B0600070205080204" pitchFamily="34" charset="-128"/>
              </a:rPr>
              <a:t>He shall nominate, and by and with the advice and consent of the Senate, shall appoint ambassadors, . . . judges of the Supreme Court, and all other officers of the United States</a:t>
            </a:r>
          </a:p>
          <a:p>
            <a:pPr marL="123825" indent="-123825">
              <a:buFont typeface="Arial" panose="020B0604020202020204" pitchFamily="34" charset="0"/>
              <a:buNone/>
            </a:pPr>
            <a:r>
              <a:rPr lang="en-US" altLang="ja-JP" sz="2400" smtClean="0">
                <a:ea typeface="ＭＳ Ｐゴシック" panose="020B0600070205080204" pitchFamily="34" charset="-128"/>
              </a:rPr>
              <a:t>He may, on extraordinary occasions, convene [or adjourn] both Houses [of Congress]…</a:t>
            </a:r>
          </a:p>
          <a:p>
            <a:pPr marL="123825" indent="-123825">
              <a:buFont typeface="Arial" panose="020B0604020202020204" pitchFamily="34" charset="0"/>
              <a:buNone/>
            </a:pPr>
            <a:r>
              <a:rPr lang="en-US" altLang="ja-JP" sz="2400" smtClean="0">
                <a:ea typeface="ＭＳ Ｐゴシック" panose="020B0600070205080204" pitchFamily="34" charset="-128"/>
              </a:rPr>
              <a:t>He shall </a:t>
            </a:r>
            <a:r>
              <a:rPr lang="en-US" altLang="ja-JP" sz="2400" b="1" smtClean="0">
                <a:ea typeface="ＭＳ Ｐゴシック" panose="020B0600070205080204" pitchFamily="34" charset="-128"/>
              </a:rPr>
              <a:t>receive ambassadors </a:t>
            </a:r>
            <a:r>
              <a:rPr lang="en-US" altLang="ja-JP" sz="2400" smtClean="0">
                <a:ea typeface="ＭＳ Ｐゴシック" panose="020B0600070205080204" pitchFamily="34" charset="-128"/>
              </a:rPr>
              <a:t>and other public ministers</a:t>
            </a:r>
          </a:p>
          <a:p>
            <a:pPr marL="123825" indent="-123825">
              <a:buFont typeface="Arial" panose="020B0604020202020204" pitchFamily="34" charset="0"/>
              <a:buNone/>
            </a:pPr>
            <a:r>
              <a:rPr lang="en-US" altLang="ja-JP" sz="2400" smtClean="0">
                <a:ea typeface="ＭＳ Ｐゴシック" panose="020B0600070205080204" pitchFamily="34" charset="-128"/>
              </a:rPr>
              <a:t>He shall </a:t>
            </a:r>
            <a:r>
              <a:rPr lang="en-US" altLang="ja-JP" sz="2400" b="1" smtClean="0">
                <a:ea typeface="ＭＳ Ｐゴシック" panose="020B0600070205080204" pitchFamily="34" charset="-128"/>
              </a:rPr>
              <a:t>take care that the laws be faithfully executed</a:t>
            </a:r>
          </a:p>
          <a:p>
            <a:pPr marL="123825" indent="-123825">
              <a:buFont typeface="Arial" panose="020B0604020202020204" pitchFamily="34" charset="0"/>
              <a:buNone/>
            </a:pPr>
            <a:endParaRPr lang="en-US" altLang="ja-JP" sz="24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638" y="1106488"/>
            <a:ext cx="7848600" cy="5751512"/>
          </a:xfrm>
        </p:spPr>
        <p:txBody>
          <a:bodyPr/>
          <a:lstStyle/>
          <a:p>
            <a:pPr marL="514350" indent="-514350">
              <a:spcAft>
                <a:spcPts val="600"/>
              </a:spcAft>
              <a:buFont typeface="Arial" panose="020B0604020202020204" pitchFamily="34" charset="0"/>
              <a:buAutoNum type="arabicPeriod"/>
            </a:pPr>
            <a:r>
              <a:rPr lang="en-US" altLang="en-US" sz="3400" i="1" smtClean="0">
                <a:ea typeface="ＭＳ Ｐゴシック" panose="020B0600070205080204" pitchFamily="34" charset="-128"/>
              </a:rPr>
              <a:t>Cross-Reference Theory </a:t>
            </a:r>
            <a:r>
              <a:rPr lang="en-US" altLang="en-US" sz="3400" smtClean="0">
                <a:ea typeface="ＭＳ Ｐゴシック" panose="020B0600070205080204" pitchFamily="34" charset="-128"/>
              </a:rPr>
              <a:t>– specifies that only</a:t>
            </a:r>
            <a:r>
              <a:rPr lang="en-US" altLang="en-US" sz="3400" i="1" smtClean="0">
                <a:ea typeface="ＭＳ Ｐゴシック" panose="020B0600070205080204" pitchFamily="34" charset="-128"/>
              </a:rPr>
              <a:t> </a:t>
            </a:r>
            <a:r>
              <a:rPr lang="en-US" altLang="en-US" sz="3400" smtClean="0">
                <a:ea typeface="ＭＳ Ｐゴシック" panose="020B0600070205080204" pitchFamily="34" charset="-128"/>
              </a:rPr>
              <a:t>the President can exercise the specific powers listed in Article II</a:t>
            </a:r>
          </a:p>
          <a:p>
            <a:pPr marL="514350" indent="-514350">
              <a:spcAft>
                <a:spcPts val="600"/>
              </a:spcAft>
              <a:buFont typeface="Arial" panose="020B0604020202020204" pitchFamily="34" charset="0"/>
              <a:buAutoNum type="arabicPeriod"/>
            </a:pPr>
            <a:r>
              <a:rPr lang="en-US" altLang="en-US" sz="3400" i="1" smtClean="0">
                <a:ea typeface="ＭＳ Ｐゴシック" panose="020B0600070205080204" pitchFamily="34" charset="-128"/>
              </a:rPr>
              <a:t>Law Execution Theory</a:t>
            </a:r>
            <a:r>
              <a:rPr lang="en-US" altLang="en-US" sz="3400" smtClean="0">
                <a:ea typeface="ＭＳ Ｐゴシック" panose="020B0600070205080204" pitchFamily="34" charset="-128"/>
              </a:rPr>
              <a:t> – grants an additional power to the President: the power to execute the laws</a:t>
            </a:r>
          </a:p>
          <a:p>
            <a:pPr marL="514350" indent="-514350">
              <a:spcAft>
                <a:spcPts val="600"/>
              </a:spcAft>
              <a:buFont typeface="Arial" panose="020B0604020202020204" pitchFamily="34" charset="0"/>
              <a:buAutoNum type="arabicPeriod"/>
            </a:pPr>
            <a:r>
              <a:rPr lang="en-US" altLang="ja-JP" sz="3400" i="1" smtClean="0">
                <a:ea typeface="ＭＳ Ｐゴシック" panose="020B0600070205080204" pitchFamily="34" charset="-128"/>
              </a:rPr>
              <a:t>Royal Residuum</a:t>
            </a:r>
            <a:r>
              <a:rPr lang="en-US" altLang="ja-JP" sz="3400" smtClean="0">
                <a:ea typeface="ＭＳ Ｐゴシック" panose="020B0600070205080204" pitchFamily="34" charset="-128"/>
              </a:rPr>
              <a:t> </a:t>
            </a:r>
            <a:r>
              <a:rPr lang="en-US" altLang="ja-JP" sz="3400" i="1" smtClean="0">
                <a:ea typeface="ＭＳ Ｐゴシック" panose="020B0600070205080204" pitchFamily="34" charset="-128"/>
              </a:rPr>
              <a:t>Theory</a:t>
            </a:r>
            <a:r>
              <a:rPr lang="en-US" altLang="ja-JP" sz="3400" smtClean="0">
                <a:ea typeface="ＭＳ Ｐゴシック" panose="020B0600070205080204" pitchFamily="34" charset="-128"/>
              </a:rPr>
              <a:t> – grants an additional power to the President:  all otherwise-unallocated royal authority</a:t>
            </a:r>
            <a:endParaRPr lang="en-US" altLang="en-US" sz="3400" smtClean="0">
              <a:ea typeface="ＭＳ Ｐゴシック" panose="020B0600070205080204" pitchFamily="34" charset="-128"/>
            </a:endParaRPr>
          </a:p>
        </p:txBody>
      </p:sp>
      <p:sp>
        <p:nvSpPr>
          <p:cNvPr id="31746" name="Title 1"/>
          <p:cNvSpPr>
            <a:spLocks noGrp="1"/>
          </p:cNvSpPr>
          <p:nvPr>
            <p:ph type="title"/>
          </p:nvPr>
        </p:nvSpPr>
        <p:spPr>
          <a:xfrm>
            <a:off x="288925" y="188913"/>
            <a:ext cx="8542338" cy="846137"/>
          </a:xfrm>
        </p:spPr>
        <p:txBody>
          <a:bodyPr/>
          <a:lstStyle/>
          <a:p>
            <a:r>
              <a:rPr lang="en-US" altLang="en-US" sz="3600" smtClean="0">
                <a:ea typeface="ＭＳ Ｐゴシック" panose="020B0600070205080204" pitchFamily="34" charset="-128"/>
              </a:rPr>
              <a:t>What Does the Vesting Clause Do</a:t>
            </a:r>
            <a:r>
              <a:rPr lang="en-US" altLang="ja-JP" sz="3600" smtClean="0">
                <a:ea typeface="ＭＳ Ｐゴシック" panose="020B0600070205080204" pitchFamily="34" charset="-128"/>
              </a:rPr>
              <a:t>?</a:t>
            </a:r>
            <a:endParaRPr lang="en-US" altLang="en-US" sz="3600" smtClean="0">
              <a:ea typeface="ＭＳ Ｐゴシック"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rling Antiqua template">
      <a:majorFont>
        <a:latin typeface="Berling Antiqua"/>
        <a:ea typeface=""/>
        <a:cs typeface=""/>
      </a:majorFont>
      <a:minorFont>
        <a:latin typeface="Berling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9144</TotalTime>
  <Words>2075</Words>
  <Application>Microsoft Office PowerPoint</Application>
  <PresentationFormat>On-screen Show (4:3)</PresentationFormat>
  <Paragraphs>215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ＭＳ Ｐゴシック</vt:lpstr>
      <vt:lpstr>Georgia</vt:lpstr>
      <vt:lpstr>Calibri</vt:lpstr>
      <vt:lpstr>Berling Antiqua</vt:lpstr>
      <vt:lpstr>Wingdings</vt:lpstr>
      <vt:lpstr>Blank</vt:lpstr>
      <vt:lpstr>The Executive Power Clause</vt:lpstr>
      <vt:lpstr>Can the U.S. President Break the Law?</vt:lpstr>
      <vt:lpstr>Art. I Legislative Power “Congress Shall Have Power…”</vt:lpstr>
      <vt:lpstr>Art II Presidential Power</vt:lpstr>
      <vt:lpstr>Art II Presidential Power</vt:lpstr>
      <vt:lpstr>Art II Presidential Power</vt:lpstr>
      <vt:lpstr>Art II Presidential Power</vt:lpstr>
      <vt:lpstr>Art II Presidential Power</vt:lpstr>
      <vt:lpstr>What Does the Vesting Clause Do?</vt:lpstr>
      <vt:lpstr>Two Vesting Clauses</vt:lpstr>
      <vt:lpstr>PowerPoint Presentation</vt:lpstr>
      <vt:lpstr>PowerPoint Presentation</vt:lpstr>
      <vt:lpstr>PowerPoint Presentation</vt:lpstr>
      <vt:lpstr>PowerPoint Presentation</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 School</dc:creator>
  <cp:lastModifiedBy>Clark D Cunningham</cp:lastModifiedBy>
  <cp:revision>2285</cp:revision>
  <cp:lastPrinted>2013-03-14T17:46:43Z</cp:lastPrinted>
  <dcterms:created xsi:type="dcterms:W3CDTF">2010-01-04T21:34:00Z</dcterms:created>
  <dcterms:modified xsi:type="dcterms:W3CDTF">2019-10-18T17:55:46Z</dcterms:modified>
</cp:coreProperties>
</file>